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0" r:id="rId1"/>
  </p:sldMasterIdLst>
  <p:notesMasterIdLst>
    <p:notesMasterId r:id="rId23"/>
  </p:notesMasterIdLst>
  <p:sldIdLst>
    <p:sldId id="268" r:id="rId2"/>
    <p:sldId id="269" r:id="rId3"/>
    <p:sldId id="264" r:id="rId4"/>
    <p:sldId id="265" r:id="rId5"/>
    <p:sldId id="266" r:id="rId6"/>
    <p:sldId id="267" r:id="rId7"/>
    <p:sldId id="270" r:id="rId8"/>
    <p:sldId id="273" r:id="rId9"/>
    <p:sldId id="274" r:id="rId10"/>
    <p:sldId id="275" r:id="rId11"/>
    <p:sldId id="271" r:id="rId12"/>
    <p:sldId id="261" r:id="rId13"/>
    <p:sldId id="262" r:id="rId14"/>
    <p:sldId id="263" r:id="rId15"/>
    <p:sldId id="272" r:id="rId16"/>
    <p:sldId id="258" r:id="rId17"/>
    <p:sldId id="256" r:id="rId18"/>
    <p:sldId id="257" r:id="rId19"/>
    <p:sldId id="259" r:id="rId20"/>
    <p:sldId id="260" r:id="rId21"/>
    <p:sldId id="27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748" autoAdjust="0"/>
  </p:normalViewPr>
  <p:slideViewPr>
    <p:cSldViewPr snapToGrid="0" snapToObjects="1">
      <p:cViewPr varScale="1">
        <p:scale>
          <a:sx n="91" d="100"/>
          <a:sy n="91" d="100"/>
        </p:scale>
        <p:origin x="-1608"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6CB27D-E20E-D045-8FFF-DB8CE4CAF4A2}" type="datetimeFigureOut">
              <a:rPr lang="en-US" smtClean="0"/>
              <a:t>12/10/12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93A7FA-71D4-0347-AA7F-EE518ECC6980}" type="slidenum">
              <a:rPr lang="en-US" smtClean="0"/>
              <a:t>‹#›</a:t>
            </a:fld>
            <a:endParaRPr lang="en-US"/>
          </a:p>
        </p:txBody>
      </p:sp>
    </p:spTree>
    <p:extLst>
      <p:ext uri="{BB962C8B-B14F-4D97-AF65-F5344CB8AC3E}">
        <p14:creationId xmlns:p14="http://schemas.microsoft.com/office/powerpoint/2010/main" val="14777975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growing  concern that some </a:t>
            </a:r>
            <a:r>
              <a:rPr lang="en-US" dirty="0" err="1" smtClean="0"/>
              <a:t>hs</a:t>
            </a:r>
            <a:r>
              <a:rPr lang="en-US" dirty="0" smtClean="0"/>
              <a:t> students may be prevented from participating in their school’s athletic programs b/c they lacked health insurance</a:t>
            </a:r>
            <a:endParaRPr lang="en-US" dirty="0"/>
          </a:p>
        </p:txBody>
      </p:sp>
      <p:sp>
        <p:nvSpPr>
          <p:cNvPr id="4" name="Slide Number Placeholder 3"/>
          <p:cNvSpPr>
            <a:spLocks noGrp="1"/>
          </p:cNvSpPr>
          <p:nvPr>
            <p:ph type="sldNum" sz="quarter" idx="10"/>
          </p:nvPr>
        </p:nvSpPr>
        <p:spPr/>
        <p:txBody>
          <a:bodyPr/>
          <a:lstStyle/>
          <a:p>
            <a:fld id="{B91FC1D4-D66D-4D89-ADF5-E39D1D27B0BC}" type="slidenum">
              <a:rPr lang="en-US" smtClean="0"/>
              <a:t>6</a:t>
            </a:fld>
            <a:endParaRPr lang="en-US"/>
          </a:p>
        </p:txBody>
      </p:sp>
    </p:spTree>
    <p:extLst>
      <p:ext uri="{BB962C8B-B14F-4D97-AF65-F5344CB8AC3E}">
        <p14:creationId xmlns:p14="http://schemas.microsoft.com/office/powerpoint/2010/main" val="1995519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5248"/>
            <a:ext cx="7772400" cy="978408"/>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685800" y="3352800"/>
            <a:ext cx="7772400" cy="877824"/>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t>12/10/12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5082" y="969264"/>
            <a:ext cx="3657600" cy="1161288"/>
          </a:xfrm>
        </p:spPr>
        <p:txBody>
          <a:bodyPr anchor="b">
            <a:noAutofit/>
          </a:bodyPr>
          <a:lstStyle>
            <a:lvl1pPr algn="l">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63388" y="510988"/>
            <a:ext cx="3657600" cy="5553636"/>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853" y="2130552"/>
            <a:ext cx="3657600" cy="3584448"/>
          </a:xfrm>
        </p:spPr>
        <p:txBody>
          <a:bodyPr vert="horz" lIns="91440" tIns="45720" rIns="91440" bIns="45720" rtlCol="0">
            <a:normAutofit/>
          </a:bodyPr>
          <a:lstStyle>
            <a:lvl1pPr marL="0" indent="0">
              <a:spcBef>
                <a:spcPts val="10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44C936B8-E8F4-5C43-823C-73214158398E}" type="datetimeFigureOut">
              <a:rPr lang="en-US" smtClean="0"/>
              <a:t>12/10/12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E6CA74-013B-C346-981F-FF4764402AC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51376"/>
            <a:ext cx="7776882" cy="1014984"/>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1828800" y="457199"/>
            <a:ext cx="5486400" cy="3644153"/>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44C936B8-E8F4-5C43-823C-73214158398E}" type="datetimeFigureOut">
              <a:rPr lang="en-US" smtClean="0"/>
              <a:t>12/10/12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E6CA74-013B-C346-981F-FF4764402AC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85800" y="4155141"/>
            <a:ext cx="7776882" cy="1013011"/>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8580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44C936B8-E8F4-5C43-823C-73214158398E}" type="datetimeFigureOut">
              <a:rPr lang="en-US" smtClean="0"/>
              <a:t>12/10/12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E6CA74-013B-C346-981F-FF4764402AC3}" type="slidenum">
              <a:rPr lang="en-US" smtClean="0"/>
              <a:t>‹#›</a:t>
            </a:fld>
            <a:endParaRPr lang="en-US"/>
          </a:p>
        </p:txBody>
      </p:sp>
      <p:sp>
        <p:nvSpPr>
          <p:cNvPr id="11" name="Picture Placeholder 2"/>
          <p:cNvSpPr>
            <a:spLocks noGrp="1"/>
          </p:cNvSpPr>
          <p:nvPr>
            <p:ph type="pic" idx="13"/>
          </p:nvPr>
        </p:nvSpPr>
        <p:spPr>
          <a:xfrm>
            <a:off x="68580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6" name="Picture Placeholder 2"/>
          <p:cNvSpPr>
            <a:spLocks noGrp="1"/>
          </p:cNvSpPr>
          <p:nvPr>
            <p:ph type="pic" idx="14"/>
          </p:nvPr>
        </p:nvSpPr>
        <p:spPr>
          <a:xfrm>
            <a:off x="341249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7" name="Picture Placeholder 2"/>
          <p:cNvSpPr>
            <a:spLocks noGrp="1"/>
          </p:cNvSpPr>
          <p:nvPr>
            <p:ph type="pic" idx="15"/>
          </p:nvPr>
        </p:nvSpPr>
        <p:spPr>
          <a:xfrm>
            <a:off x="341249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8" name="Picture Placeholder 2"/>
          <p:cNvSpPr>
            <a:spLocks noGrp="1"/>
          </p:cNvSpPr>
          <p:nvPr>
            <p:ph type="pic" idx="16"/>
          </p:nvPr>
        </p:nvSpPr>
        <p:spPr>
          <a:xfrm>
            <a:off x="613918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9" name="Picture Placeholder 2"/>
          <p:cNvSpPr>
            <a:spLocks noGrp="1"/>
          </p:cNvSpPr>
          <p:nvPr>
            <p:ph type="pic" idx="17"/>
          </p:nvPr>
        </p:nvSpPr>
        <p:spPr>
          <a:xfrm>
            <a:off x="613918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4C936B8-E8F4-5C43-823C-73214158398E}" type="datetimeFigureOut">
              <a:rPr lang="en-US" smtClean="0"/>
              <a:t>12/10/12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6CA74-013B-C346-981F-FF4764402AC3}"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3400"/>
            <a:ext cx="1600200" cy="55927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3400"/>
            <a:ext cx="6019800" cy="55927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4C936B8-E8F4-5C43-823C-73214158398E}" type="datetimeFigureOut">
              <a:rPr lang="en-US" smtClean="0"/>
              <a:t>12/10/12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6CA74-013B-C346-981F-FF4764402AC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685800" y="1869141"/>
            <a:ext cx="7770813" cy="4257022"/>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4C936B8-E8F4-5C43-823C-73214158398E}" type="datetimeFigureOut">
              <a:rPr lang="en-US" smtClean="0"/>
              <a:t>12/10/12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6CA74-013B-C346-981F-FF4764402AC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67200"/>
            <a:ext cx="7772400" cy="977153"/>
          </a:xfrm>
        </p:spPr>
        <p:txBody>
          <a:bodyPr anchor="b" anchorCtr="0">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85799" y="5257800"/>
            <a:ext cx="7770813" cy="874058"/>
          </a:xfrm>
        </p:spPr>
        <p:txBody>
          <a:bodyPr>
            <a:normAutofit/>
          </a:bodyPr>
          <a:lstStyle>
            <a:lvl1pPr marL="0" indent="0" algn="ctr">
              <a:spcBef>
                <a:spcPts val="300"/>
              </a:spcBef>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t>12/10/12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t>‹#›</a:t>
            </a:fld>
            <a:endParaRPr lang="en-US"/>
          </a:p>
        </p:txBody>
      </p:sp>
      <p:sp>
        <p:nvSpPr>
          <p:cNvPr id="8" name="Picture Placeholder 7"/>
          <p:cNvSpPr>
            <a:spLocks noGrp="1"/>
          </p:cNvSpPr>
          <p:nvPr>
            <p:ph type="pic" sz="quarter" idx="13"/>
          </p:nvPr>
        </p:nvSpPr>
        <p:spPr>
          <a:xfrm rot="21540000">
            <a:off x="2056196" y="424650"/>
            <a:ext cx="5031609" cy="337580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a:buFont typeface="Arial" pitchFamily="34" charset="0"/>
              <a:buNone/>
              <a:defRPr/>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770813" cy="1743075"/>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2756647"/>
            <a:ext cx="7770813" cy="1281953"/>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1A0C47-018D-4460-B945-BFF7981B6CA6}" type="datetimeFigureOut">
              <a:rPr lang="en-US" smtClean="0"/>
              <a:t>12/10/12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p>
            <a:r>
              <a:rPr lang="en-US" smtClean="0"/>
              <a:t>Click to edit Master title style</a:t>
            </a:r>
            <a:endParaRPr/>
          </a:p>
        </p:txBody>
      </p:sp>
      <p:sp>
        <p:nvSpPr>
          <p:cNvPr id="3" name="Content Placeholder 2"/>
          <p:cNvSpPr>
            <a:spLocks noGrp="1"/>
          </p:cNvSpPr>
          <p:nvPr>
            <p:ph sz="half" idx="1"/>
          </p:nvPr>
        </p:nvSpPr>
        <p:spPr>
          <a:xfrm>
            <a:off x="685800" y="1760538"/>
            <a:ext cx="3611880" cy="4365625"/>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44733" y="1760538"/>
            <a:ext cx="3611880" cy="4365625"/>
          </a:xfrm>
        </p:spPr>
        <p:txBody>
          <a:bodyPr>
            <a:normAutofit/>
          </a:bodyPr>
          <a:lstStyle>
            <a:lvl1pPr>
              <a:defRPr sz="2200"/>
            </a:lvl1pPr>
            <a:lvl2pPr>
              <a:defRPr sz="2000"/>
            </a:lvl2pPr>
            <a:lvl3pPr>
              <a:defRPr sz="2000"/>
            </a:lvl3pPr>
            <a:lvl4pPr>
              <a:defRPr sz="2000"/>
            </a:lvl4pPr>
            <a:lvl5pPr>
              <a:defRPr sz="20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4C936B8-E8F4-5C43-823C-73214158398E}" type="datetimeFigureOut">
              <a:rPr lang="en-US" smtClean="0"/>
              <a:t>12/10/12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E6CA74-013B-C346-981F-FF4764402AC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45526"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45526"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44C936B8-E8F4-5C43-823C-73214158398E}" type="datetimeFigureOut">
              <a:rPr lang="en-US" smtClean="0"/>
              <a:t>12/10/12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E6CA74-013B-C346-981F-FF4764402AC3}" type="slidenum">
              <a:rPr lang="en-US" smtClean="0"/>
              <a:t>‹#›</a:t>
            </a:fld>
            <a:endParaRPr lang="en-US"/>
          </a:p>
        </p:txBody>
      </p:sp>
      <p:cxnSp>
        <p:nvCxnSpPr>
          <p:cNvPr id="11" name="Straight Connector 10"/>
          <p:cNvCxnSpPr/>
          <p:nvPr/>
        </p:nvCxnSpPr>
        <p:spPr>
          <a:xfrm>
            <a:off x="786205"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36966"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4C936B8-E8F4-5C43-823C-73214158398E}" type="datetimeFigureOut">
              <a:rPr lang="en-US" smtClean="0"/>
              <a:t>12/10/12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E6CA74-013B-C346-981F-FF4764402AC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C936B8-E8F4-5C43-823C-73214158398E}" type="datetimeFigureOut">
              <a:rPr lang="en-US" smtClean="0"/>
              <a:t>12/10/12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E6CA74-013B-C346-981F-FF4764402AC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5" y="971550"/>
            <a:ext cx="3657600" cy="1162050"/>
          </a:xfrm>
        </p:spPr>
        <p:txBody>
          <a:bodyPr anchor="b">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00600" y="457200"/>
            <a:ext cx="3657600" cy="56689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5" y="2133601"/>
            <a:ext cx="3657600" cy="3581400"/>
          </a:xfrm>
        </p:spPr>
        <p:txBody>
          <a:bodyPr>
            <a:normAutofit/>
          </a:bodyPr>
          <a:lstStyle>
            <a:lvl1pPr marL="0" indent="0">
              <a:spcBef>
                <a:spcPts val="10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C936B8-E8F4-5C43-823C-73214158398E}" type="datetimeFigureOut">
              <a:rPr lang="en-US" smtClean="0"/>
              <a:t>12/10/12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E6CA74-013B-C346-981F-FF4764402AC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121023"/>
            <a:ext cx="7770813" cy="1429871"/>
          </a:xfrm>
          <a:prstGeom prst="rect">
            <a:avLst/>
          </a:prstGeom>
        </p:spPr>
        <p:txBody>
          <a:bodyPr vert="horz" lIns="91440" tIns="45720" rIns="91440" bIns="45720" rtlCol="0" anchor="ctr" anchorCtr="0">
            <a:normAutofit/>
          </a:bodyPr>
          <a:lstStyle/>
          <a:p>
            <a:r>
              <a:rPr lang="en-US" smtClean="0"/>
              <a:t>Click to edit Master title style</a:t>
            </a:r>
            <a:endParaRPr/>
          </a:p>
        </p:txBody>
      </p:sp>
      <p:sp>
        <p:nvSpPr>
          <p:cNvPr id="3" name="Text Placeholder 2"/>
          <p:cNvSpPr>
            <a:spLocks noGrp="1"/>
          </p:cNvSpPr>
          <p:nvPr>
            <p:ph type="body" idx="1"/>
          </p:nvPr>
        </p:nvSpPr>
        <p:spPr>
          <a:xfrm>
            <a:off x="685800" y="1752600"/>
            <a:ext cx="7770813"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20435" y="6356350"/>
            <a:ext cx="2133600" cy="365125"/>
          </a:xfrm>
          <a:prstGeom prst="rect">
            <a:avLst/>
          </a:prstGeom>
        </p:spPr>
        <p:txBody>
          <a:bodyPr vert="horz" lIns="91440" tIns="45720" rIns="91440" bIns="45720" rtlCol="0" anchor="ctr"/>
          <a:lstStyle>
            <a:lvl1pPr algn="r">
              <a:defRPr sz="1200">
                <a:solidFill>
                  <a:schemeClr val="tx1">
                    <a:tint val="75000"/>
                  </a:schemeClr>
                </a:solidFill>
                <a:effectLst>
                  <a:outerShdw blurRad="50800" dist="38100" dir="5400000" sx="101000" sy="101000" algn="t" rotWithShape="0">
                    <a:prstClr val="black">
                      <a:alpha val="40000"/>
                    </a:prstClr>
                  </a:outerShdw>
                </a:effectLst>
              </a:defRPr>
            </a:lvl1pPr>
          </a:lstStyle>
          <a:p>
            <a:fld id="{44C936B8-E8F4-5C43-823C-73214158398E}" type="datetimeFigureOut">
              <a:rPr lang="en-US" smtClean="0"/>
              <a:t>12/10/12</a:t>
            </a:fld>
            <a:endParaRPr lang="en-US"/>
          </a:p>
        </p:txBody>
      </p:sp>
      <p:sp>
        <p:nvSpPr>
          <p:cNvPr id="5" name="Footer Placeholder 4"/>
          <p:cNvSpPr>
            <a:spLocks noGrp="1"/>
          </p:cNvSpPr>
          <p:nvPr>
            <p:ph type="ftr" sz="quarter" idx="3"/>
          </p:nvPr>
        </p:nvSpPr>
        <p:spPr>
          <a:xfrm>
            <a:off x="354105" y="6356350"/>
            <a:ext cx="2895600" cy="365125"/>
          </a:xfrm>
          <a:prstGeom prst="rect">
            <a:avLst/>
          </a:prstGeom>
        </p:spPr>
        <p:txBody>
          <a:bodyPr vert="horz" lIns="91440" tIns="45720" rIns="91440" bIns="45720" rtlCol="0" anchor="ctr"/>
          <a:lstStyle>
            <a:lvl1pPr algn="l">
              <a:defRPr sz="1200">
                <a:solidFill>
                  <a:schemeClr val="tx1">
                    <a:tint val="75000"/>
                  </a:schemeClr>
                </a:solidFill>
                <a:effectLst>
                  <a:outerShdw blurRad="50800" dist="38100" dir="5400000" sx="101000" sy="101000" algn="t" rotWithShape="0">
                    <a:prstClr val="black">
                      <a:alpha val="40000"/>
                    </a:prstClr>
                  </a:outerShdw>
                </a:effectLst>
              </a:defRPr>
            </a:lvl1pPr>
          </a:lstStyle>
          <a:p>
            <a:endParaRPr lang="en-US"/>
          </a:p>
        </p:txBody>
      </p:sp>
      <p:sp>
        <p:nvSpPr>
          <p:cNvPr id="6" name="Slide Number Placeholder 5"/>
          <p:cNvSpPr>
            <a:spLocks noGrp="1"/>
          </p:cNvSpPr>
          <p:nvPr>
            <p:ph type="sldNum" sz="quarter" idx="4"/>
          </p:nvPr>
        </p:nvSpPr>
        <p:spPr>
          <a:xfrm>
            <a:off x="4229100" y="6356350"/>
            <a:ext cx="685800" cy="365125"/>
          </a:xfrm>
          <a:prstGeom prst="rect">
            <a:avLst/>
          </a:prstGeom>
        </p:spPr>
        <p:txBody>
          <a:bodyPr vert="horz" lIns="91440" tIns="45720" rIns="91440" bIns="45720" rtlCol="0" anchor="ctr"/>
          <a:lstStyle>
            <a:lvl1pPr algn="ctr">
              <a:defRPr sz="1200">
                <a:solidFill>
                  <a:schemeClr val="tx1">
                    <a:tint val="75000"/>
                  </a:schemeClr>
                </a:solidFill>
                <a:effectLst>
                  <a:outerShdw blurRad="50800" dist="38100" dir="5400000" sx="101000" sy="101000" algn="t" rotWithShape="0">
                    <a:prstClr val="black">
                      <a:alpha val="40000"/>
                    </a:prstClr>
                  </a:outerShdw>
                </a:effectLst>
              </a:defRPr>
            </a:lvl1pPr>
          </a:lstStyle>
          <a:p>
            <a:fld id="{1EE6CA74-013B-C346-981F-FF4764402AC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3" r:id="rId13"/>
    <p:sldLayoutId id="2147483824" r:id="rId14"/>
  </p:sldLayoutIdLst>
  <p:txStyles>
    <p:titleStyle>
      <a:lvl1pPr algn="ctr" defTabSz="914400" rtl="0" eaLnBrk="1" latinLnBrk="0" hangingPunct="1">
        <a:spcBef>
          <a:spcPct val="0"/>
        </a:spcBef>
        <a:buNone/>
        <a:defRPr sz="48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ts val="2000"/>
        </a:spcBef>
        <a:buFontTx/>
        <a:buBlip>
          <a:blip r:embed="rId16"/>
        </a:buBlip>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685800" indent="-336550" algn="l" defTabSz="914400" rtl="0" eaLnBrk="1" latinLnBrk="0" hangingPunct="1">
        <a:spcBef>
          <a:spcPts val="600"/>
        </a:spcBef>
        <a:buFontTx/>
        <a:buBlip>
          <a:blip r:embed="rId16"/>
        </a:buBlip>
        <a:defRPr sz="2000" kern="1200">
          <a:solidFill>
            <a:schemeClr val="tx1"/>
          </a:solidFill>
          <a:effectLst>
            <a:outerShdw blurRad="50800" dist="50800" dir="5400000" sx="101000" sy="101000" algn="t" rotWithShape="0">
              <a:prstClr val="black">
                <a:alpha val="40000"/>
              </a:prstClr>
            </a:outerShdw>
          </a:effectLst>
          <a:latin typeface="+mn-lt"/>
          <a:ea typeface="+mn-ea"/>
          <a:cs typeface="+mn-cs"/>
        </a:defRPr>
      </a:lvl2pPr>
      <a:lvl3pPr marL="10350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3pPr>
      <a:lvl4pPr marL="1371600" indent="-3365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4pPr>
      <a:lvl5pPr marL="17208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5pPr>
      <a:lvl6pPr marL="20558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6pPr>
      <a:lvl7pPr marL="23987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7pPr>
      <a:lvl8pPr marL="2743200"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8pPr>
      <a:lvl9pPr marL="3087688" indent="-336550" algn="l" defTabSz="914400" rtl="0" eaLnBrk="1" latinLnBrk="0" hangingPunct="1">
        <a:spcBef>
          <a:spcPct val="20000"/>
        </a:spcBef>
        <a:buFontTx/>
        <a:buBlip>
          <a:blip r:embed="rId16"/>
        </a:buBlip>
        <a:defRPr lang="en-US" sz="1800" kern="1200" dirty="0">
          <a:solidFill>
            <a:schemeClr val="tx1"/>
          </a:solidFill>
          <a:effectLst>
            <a:outerShdw blurRad="50800" dist="50800" dir="5400000" sx="101000" sy="101000" algn="t" rotWithShape="0">
              <a:prstClr val="black">
                <a:alpha val="4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036" y="414671"/>
            <a:ext cx="8229600" cy="1143000"/>
          </a:xfrm>
        </p:spPr>
        <p:txBody>
          <a:bodyPr>
            <a:normAutofit fontScale="90000"/>
          </a:bodyPr>
          <a:lstStyle/>
          <a:p>
            <a:r>
              <a:rPr lang="en-US" dirty="0" smtClean="0">
                <a:solidFill>
                  <a:schemeClr val="tx2">
                    <a:lumMod val="40000"/>
                    <a:lumOff val="60000"/>
                  </a:schemeClr>
                </a:solidFill>
              </a:rPr>
              <a:t>Policy, Prevention, Report and Assessment of High School Sports Concussions</a:t>
            </a:r>
            <a:endParaRPr lang="en-US" dirty="0">
              <a:solidFill>
                <a:schemeClr val="tx2">
                  <a:lumMod val="40000"/>
                  <a:lumOff val="60000"/>
                </a:schemeClr>
              </a:solidFill>
            </a:endParaRPr>
          </a:p>
        </p:txBody>
      </p:sp>
      <p:pic>
        <p:nvPicPr>
          <p:cNvPr id="4" name="Picture 3"/>
          <p:cNvPicPr>
            <a:picLocks noChangeAspect="1"/>
          </p:cNvPicPr>
          <p:nvPr/>
        </p:nvPicPr>
        <p:blipFill>
          <a:blip r:embed="rId2"/>
          <a:stretch>
            <a:fillRect/>
          </a:stretch>
        </p:blipFill>
        <p:spPr>
          <a:xfrm>
            <a:off x="2249331" y="1953356"/>
            <a:ext cx="4677668" cy="4479767"/>
          </a:xfrm>
          <a:prstGeom prst="rect">
            <a:avLst/>
          </a:prstGeom>
        </p:spPr>
      </p:pic>
      <p:sp>
        <p:nvSpPr>
          <p:cNvPr id="5" name="TextBox 4"/>
          <p:cNvSpPr txBox="1"/>
          <p:nvPr/>
        </p:nvSpPr>
        <p:spPr>
          <a:xfrm>
            <a:off x="1490929" y="6337435"/>
            <a:ext cx="7545655" cy="369332"/>
          </a:xfrm>
          <a:prstGeom prst="rect">
            <a:avLst/>
          </a:prstGeom>
          <a:noFill/>
        </p:spPr>
        <p:txBody>
          <a:bodyPr wrap="none" rtlCol="0">
            <a:spAutoFit/>
          </a:bodyPr>
          <a:lstStyle/>
          <a:p>
            <a:r>
              <a:rPr lang="en-US" dirty="0" smtClean="0"/>
              <a:t>By: Daniel Murray, Steven Connors, Derek </a:t>
            </a:r>
            <a:r>
              <a:rPr lang="en-US" dirty="0" err="1" smtClean="0"/>
              <a:t>Habershaw</a:t>
            </a:r>
            <a:r>
              <a:rPr lang="en-US" dirty="0" smtClean="0"/>
              <a:t> and Michael Chang</a:t>
            </a:r>
            <a:endParaRPr lang="en-US" dirty="0"/>
          </a:p>
        </p:txBody>
      </p:sp>
    </p:spTree>
    <p:extLst>
      <p:ext uri="{BB962C8B-B14F-4D97-AF65-F5344CB8AC3E}">
        <p14:creationId xmlns:p14="http://schemas.microsoft.com/office/powerpoint/2010/main" val="41115169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80">
                                          <p:stCondLst>
                                            <p:cond delay="0"/>
                                          </p:stCondLst>
                                        </p:cTn>
                                        <p:tgtEl>
                                          <p:spTgt spid="5"/>
                                        </p:tgtEl>
                                      </p:cBhvr>
                                    </p:animEffect>
                                    <p:anim calcmode="lin" valueType="num">
                                      <p:cBhvr>
                                        <p:cTn id="1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3" dur="26">
                                          <p:stCondLst>
                                            <p:cond delay="650"/>
                                          </p:stCondLst>
                                        </p:cTn>
                                        <p:tgtEl>
                                          <p:spTgt spid="5"/>
                                        </p:tgtEl>
                                      </p:cBhvr>
                                      <p:to x="100000" y="60000"/>
                                    </p:animScale>
                                    <p:animScale>
                                      <p:cBhvr>
                                        <p:cTn id="24" dur="166" decel="50000">
                                          <p:stCondLst>
                                            <p:cond delay="676"/>
                                          </p:stCondLst>
                                        </p:cTn>
                                        <p:tgtEl>
                                          <p:spTgt spid="5"/>
                                        </p:tgtEl>
                                      </p:cBhvr>
                                      <p:to x="100000" y="100000"/>
                                    </p:animScale>
                                    <p:animScale>
                                      <p:cBhvr>
                                        <p:cTn id="25" dur="26">
                                          <p:stCondLst>
                                            <p:cond delay="1312"/>
                                          </p:stCondLst>
                                        </p:cTn>
                                        <p:tgtEl>
                                          <p:spTgt spid="5"/>
                                        </p:tgtEl>
                                      </p:cBhvr>
                                      <p:to x="100000" y="80000"/>
                                    </p:animScale>
                                    <p:animScale>
                                      <p:cBhvr>
                                        <p:cTn id="26" dur="166" decel="50000">
                                          <p:stCondLst>
                                            <p:cond delay="1338"/>
                                          </p:stCondLst>
                                        </p:cTn>
                                        <p:tgtEl>
                                          <p:spTgt spid="5"/>
                                        </p:tgtEl>
                                      </p:cBhvr>
                                      <p:to x="100000" y="100000"/>
                                    </p:animScale>
                                    <p:animScale>
                                      <p:cBhvr>
                                        <p:cTn id="27" dur="26">
                                          <p:stCondLst>
                                            <p:cond delay="1642"/>
                                          </p:stCondLst>
                                        </p:cTn>
                                        <p:tgtEl>
                                          <p:spTgt spid="5"/>
                                        </p:tgtEl>
                                      </p:cBhvr>
                                      <p:to x="100000" y="90000"/>
                                    </p:animScale>
                                    <p:animScale>
                                      <p:cBhvr>
                                        <p:cTn id="28" dur="166" decel="50000">
                                          <p:stCondLst>
                                            <p:cond delay="1668"/>
                                          </p:stCondLst>
                                        </p:cTn>
                                        <p:tgtEl>
                                          <p:spTgt spid="5"/>
                                        </p:tgtEl>
                                      </p:cBhvr>
                                      <p:to x="100000" y="100000"/>
                                    </p:animScale>
                                    <p:animScale>
                                      <p:cBhvr>
                                        <p:cTn id="29" dur="26">
                                          <p:stCondLst>
                                            <p:cond delay="1808"/>
                                          </p:stCondLst>
                                        </p:cTn>
                                        <p:tgtEl>
                                          <p:spTgt spid="5"/>
                                        </p:tgtEl>
                                      </p:cBhvr>
                                      <p:to x="100000" y="95000"/>
                                    </p:animScale>
                                    <p:animScale>
                                      <p:cBhvr>
                                        <p:cTn id="3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68363"/>
          </a:xfrm>
        </p:spPr>
        <p:txBody>
          <a:bodyPr>
            <a:normAutofit fontScale="90000"/>
          </a:bodyPr>
          <a:lstStyle/>
          <a:p>
            <a:r>
              <a:rPr lang="en-US" sz="3600" dirty="0" err="1">
                <a:latin typeface="Calibri" charset="0"/>
              </a:rPr>
              <a:t>Gfeller</a:t>
            </a:r>
            <a:r>
              <a:rPr lang="en-US" sz="3600" dirty="0">
                <a:latin typeface="Calibri" charset="0"/>
              </a:rPr>
              <a:t>-Waller Concussion Awareness Act </a:t>
            </a:r>
            <a:r>
              <a:rPr lang="en-US" sz="4000" dirty="0">
                <a:latin typeface="Calibri" charset="0"/>
              </a:rPr>
              <a:t/>
            </a:r>
            <a:br>
              <a:rPr lang="en-US" sz="4000" dirty="0">
                <a:latin typeface="Calibri" charset="0"/>
              </a:rPr>
            </a:br>
            <a:endParaRPr lang="en-US" sz="4000" dirty="0">
              <a:latin typeface="Calibri" charset="0"/>
            </a:endParaRPr>
          </a:p>
        </p:txBody>
      </p:sp>
      <p:sp>
        <p:nvSpPr>
          <p:cNvPr id="3" name="Content Placeholder 2"/>
          <p:cNvSpPr>
            <a:spLocks noGrp="1"/>
          </p:cNvSpPr>
          <p:nvPr>
            <p:ph idx="1"/>
          </p:nvPr>
        </p:nvSpPr>
        <p:spPr/>
        <p:txBody>
          <a:bodyPr>
            <a:normAutofit fontScale="92500" lnSpcReduction="20000"/>
          </a:bodyPr>
          <a:lstStyle/>
          <a:p>
            <a:pPr>
              <a:lnSpc>
                <a:spcPct val="80000"/>
              </a:lnSpc>
            </a:pPr>
            <a:r>
              <a:rPr lang="en-US" sz="2400" dirty="0">
                <a:latin typeface="Calibri" charset="0"/>
              </a:rPr>
              <a:t>Signed into North Carolina law on June 16, 2011 </a:t>
            </a:r>
          </a:p>
          <a:p>
            <a:pPr>
              <a:lnSpc>
                <a:spcPct val="80000"/>
              </a:lnSpc>
            </a:pPr>
            <a:r>
              <a:rPr lang="en-US" sz="1500" dirty="0">
                <a:latin typeface="Calibri" charset="0"/>
              </a:rPr>
              <a:t>1. Education: Every public middle school and high school athlete must read and sign a concussion awareness form. All coaches, school nurses, volunteers and the parents of athletes also must read and sign a concussion awareness form. The form has a checklist that must be initialed item by item, including a pledge to report injuries and symptoms. </a:t>
            </a:r>
          </a:p>
          <a:p>
            <a:pPr>
              <a:lnSpc>
                <a:spcPct val="80000"/>
              </a:lnSpc>
            </a:pPr>
            <a:r>
              <a:rPr lang="en-US" sz="1500" dirty="0">
                <a:latin typeface="Calibri" charset="0"/>
              </a:rPr>
              <a:t>2. Emergency action: Every public middle school and high school has to establish an emergency action plan for each venue a school uses. The plan includes communication, emergency transportation, medical equipment and requires schools to plan for situations involving heat illness, sudden cardiac arrest, head and neck injuries, and other emergencies. </a:t>
            </a:r>
          </a:p>
          <a:p>
            <a:pPr>
              <a:lnSpc>
                <a:spcPct val="80000"/>
              </a:lnSpc>
            </a:pPr>
            <a:r>
              <a:rPr lang="en-US" sz="1500" dirty="0">
                <a:latin typeface="Calibri" charset="0"/>
              </a:rPr>
              <a:t>3. Post concussion protocol and return to play: If an athlete exhibits signs and symptoms consistent with a concussion, the athlete is removed from play and is not allowed to return to game, practice or conditioning that day. In order for the athlete to return to participation, the athlete must have written clearance from appropriate medical personnel. </a:t>
            </a:r>
          </a:p>
          <a:p>
            <a:pPr>
              <a:lnSpc>
                <a:spcPct val="80000"/>
              </a:lnSpc>
            </a:pPr>
            <a:r>
              <a:rPr lang="en-US" sz="1500" dirty="0">
                <a:latin typeface="Calibri" charset="0"/>
              </a:rPr>
              <a:t>Other changes since 2008 </a:t>
            </a:r>
          </a:p>
          <a:p>
            <a:pPr>
              <a:lnSpc>
                <a:spcPct val="80000"/>
              </a:lnSpc>
            </a:pPr>
            <a:r>
              <a:rPr lang="en-US" sz="1500" dirty="0">
                <a:latin typeface="Calibri" charset="0"/>
              </a:rPr>
              <a:t>4. Baseline testing: Many high schools now conduct tests in the preseason to establish a baseline for the normal brain function of each athlete. The test is repeated following an injury to determine if the brain has returned to its normal function. Some schools also establish baseline balance tests. </a:t>
            </a:r>
          </a:p>
          <a:p>
            <a:pPr>
              <a:lnSpc>
                <a:spcPct val="80000"/>
              </a:lnSpc>
            </a:pPr>
            <a:r>
              <a:rPr lang="en-US" sz="1500" dirty="0">
                <a:latin typeface="Calibri" charset="0"/>
              </a:rPr>
              <a:t>5. Athletic trainers: The percentage of certified athletic trainers in high school s has increased. Last season about 200 of the NCHSAA</a:t>
            </a:r>
            <a:r>
              <a:rPr lang="ja-JP" altLang="en-US" sz="1500" dirty="0">
                <a:latin typeface="Calibri" charset="0"/>
              </a:rPr>
              <a:t>’</a:t>
            </a:r>
            <a:r>
              <a:rPr lang="en-US" sz="1500" dirty="0">
                <a:latin typeface="Calibri" charset="0"/>
              </a:rPr>
              <a:t>s 356 football-playing schools had access to certified athletic trainers during games and 110 schools employed certified athletic trainers as part of the staff. </a:t>
            </a:r>
          </a:p>
          <a:p>
            <a:pPr>
              <a:lnSpc>
                <a:spcPct val="80000"/>
              </a:lnSpc>
            </a:pPr>
            <a:endParaRPr lang="en-US" sz="1500" dirty="0">
              <a:latin typeface="Calibri" charset="0"/>
            </a:endParaRPr>
          </a:p>
        </p:txBody>
      </p:sp>
    </p:spTree>
    <p:extLst>
      <p:ext uri="{BB962C8B-B14F-4D97-AF65-F5344CB8AC3E}">
        <p14:creationId xmlns:p14="http://schemas.microsoft.com/office/powerpoint/2010/main" val="4080674990"/>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8"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5" presetClass="entr" presetSubtype="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 calcmode="lin" valueType="num">
                                      <p:cBhvr>
                                        <p:cTn id="2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3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5" presetClass="entr" presetSubtype="0" fill="hold" grpId="0"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p:cTn id="3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4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3">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5" presetClass="entr" presetSubtype="0" fill="hold" grpId="0" nodeType="clickEffect">
                                  <p:stCondLst>
                                    <p:cond delay="0"/>
                                  </p:stCondLst>
                                  <p:childTnLst>
                                    <p:set>
                                      <p:cBhvr>
                                        <p:cTn id="50" dur="1" fill="hold">
                                          <p:stCondLst>
                                            <p:cond delay="0"/>
                                          </p:stCondLst>
                                        </p:cTn>
                                        <p:tgtEl>
                                          <p:spTgt spid="3">
                                            <p:txEl>
                                              <p:pRg st="3" end="3"/>
                                            </p:txEl>
                                          </p:spTgt>
                                        </p:tgtEl>
                                        <p:attrNameLst>
                                          <p:attrName>style.visibility</p:attrName>
                                        </p:attrNameLst>
                                      </p:cBhvr>
                                      <p:to>
                                        <p:strVal val="visible"/>
                                      </p:to>
                                    </p:set>
                                    <p:anim calcmode="lin" valueType="num">
                                      <p:cBhvr>
                                        <p:cTn id="51"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54"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3">
                                            <p:txEl>
                                              <p:pRg st="3" end="3"/>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5" presetClass="entr" presetSubtype="0" fill="hold" grpId="0" nodeType="clickEffect">
                                  <p:stCondLst>
                                    <p:cond delay="0"/>
                                  </p:stCondLst>
                                  <p:childTnLst>
                                    <p:set>
                                      <p:cBhvr>
                                        <p:cTn id="62" dur="1" fill="hold">
                                          <p:stCondLst>
                                            <p:cond delay="0"/>
                                          </p:stCondLst>
                                        </p:cTn>
                                        <p:tgtEl>
                                          <p:spTgt spid="3">
                                            <p:txEl>
                                              <p:pRg st="4" end="4"/>
                                            </p:txEl>
                                          </p:spTgt>
                                        </p:tgtEl>
                                        <p:attrNameLst>
                                          <p:attrName>style.visibility</p:attrName>
                                        </p:attrNameLst>
                                      </p:cBhvr>
                                      <p:to>
                                        <p:strVal val="visible"/>
                                      </p:to>
                                    </p:set>
                                    <p:anim calcmode="lin" valueType="num">
                                      <p:cBhvr>
                                        <p:cTn id="63"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64"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65"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66"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67"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68"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69"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70" dur="1000" decel="50000">
                                          <p:stCondLst>
                                            <p:cond delay="0"/>
                                          </p:stCondLst>
                                        </p:cTn>
                                        <p:tgtEl>
                                          <p:spTgt spid="3">
                                            <p:txEl>
                                              <p:pRg st="4" end="4"/>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5" presetClass="entr" presetSubtype="0" fill="hold" grpId="0" nodeType="clickEffect">
                                  <p:stCondLst>
                                    <p:cond delay="0"/>
                                  </p:stCondLst>
                                  <p:childTnLst>
                                    <p:set>
                                      <p:cBhvr>
                                        <p:cTn id="74" dur="1" fill="hold">
                                          <p:stCondLst>
                                            <p:cond delay="0"/>
                                          </p:stCondLst>
                                        </p:cTn>
                                        <p:tgtEl>
                                          <p:spTgt spid="3">
                                            <p:txEl>
                                              <p:pRg st="5" end="5"/>
                                            </p:txEl>
                                          </p:spTgt>
                                        </p:tgtEl>
                                        <p:attrNameLst>
                                          <p:attrName>style.visibility</p:attrName>
                                        </p:attrNameLst>
                                      </p:cBhvr>
                                      <p:to>
                                        <p:strVal val="visible"/>
                                      </p:to>
                                    </p:set>
                                    <p:anim calcmode="lin" valueType="num">
                                      <p:cBhvr>
                                        <p:cTn id="75"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76"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77"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78"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79"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80"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81"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82" dur="1000" decel="50000">
                                          <p:stCondLst>
                                            <p:cond delay="0"/>
                                          </p:stCondLst>
                                        </p:cTn>
                                        <p:tgtEl>
                                          <p:spTgt spid="3">
                                            <p:txEl>
                                              <p:pRg st="5" end="5"/>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5" presetClass="entr" presetSubtype="0" fill="hold" grpId="0" nodeType="clickEffect">
                                  <p:stCondLst>
                                    <p:cond delay="0"/>
                                  </p:stCondLst>
                                  <p:childTnLst>
                                    <p:set>
                                      <p:cBhvr>
                                        <p:cTn id="86" dur="1" fill="hold">
                                          <p:stCondLst>
                                            <p:cond delay="0"/>
                                          </p:stCondLst>
                                        </p:cTn>
                                        <p:tgtEl>
                                          <p:spTgt spid="3">
                                            <p:txEl>
                                              <p:pRg st="6" end="6"/>
                                            </p:txEl>
                                          </p:spTgt>
                                        </p:tgtEl>
                                        <p:attrNameLst>
                                          <p:attrName>style.visibility</p:attrName>
                                        </p:attrNameLst>
                                      </p:cBhvr>
                                      <p:to>
                                        <p:strVal val="visible"/>
                                      </p:to>
                                    </p:set>
                                    <p:anim calcmode="lin" valueType="num">
                                      <p:cBhvr>
                                        <p:cTn id="87"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90"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Concussions</a:t>
            </a:r>
            <a:endParaRPr lang="en-US" dirty="0"/>
          </a:p>
        </p:txBody>
      </p:sp>
      <p:pic>
        <p:nvPicPr>
          <p:cNvPr id="4" name="Picture 3"/>
          <p:cNvPicPr>
            <a:picLocks noChangeAspect="1"/>
          </p:cNvPicPr>
          <p:nvPr/>
        </p:nvPicPr>
        <p:blipFill>
          <a:blip r:embed="rId2"/>
          <a:stretch>
            <a:fillRect/>
          </a:stretch>
        </p:blipFill>
        <p:spPr>
          <a:xfrm>
            <a:off x="920742" y="1291360"/>
            <a:ext cx="7189618" cy="4793079"/>
          </a:xfrm>
          <a:prstGeom prst="rect">
            <a:avLst/>
          </a:prstGeom>
        </p:spPr>
      </p:pic>
      <p:sp>
        <p:nvSpPr>
          <p:cNvPr id="5" name="TextBox 4"/>
          <p:cNvSpPr txBox="1"/>
          <p:nvPr/>
        </p:nvSpPr>
        <p:spPr>
          <a:xfrm>
            <a:off x="6941446" y="6248322"/>
            <a:ext cx="1941557" cy="369332"/>
          </a:xfrm>
          <a:prstGeom prst="rect">
            <a:avLst/>
          </a:prstGeom>
          <a:noFill/>
        </p:spPr>
        <p:txBody>
          <a:bodyPr wrap="none" rtlCol="0">
            <a:spAutoFit/>
          </a:bodyPr>
          <a:lstStyle/>
          <a:p>
            <a:r>
              <a:rPr lang="en-US" dirty="0" smtClean="0"/>
              <a:t>Derek </a:t>
            </a:r>
            <a:r>
              <a:rPr lang="en-US" dirty="0" err="1" smtClean="0"/>
              <a:t>Habershaw</a:t>
            </a:r>
            <a:endParaRPr lang="en-US" dirty="0"/>
          </a:p>
        </p:txBody>
      </p:sp>
    </p:spTree>
    <p:extLst>
      <p:ext uri="{BB962C8B-B14F-4D97-AF65-F5344CB8AC3E}">
        <p14:creationId xmlns:p14="http://schemas.microsoft.com/office/powerpoint/2010/main" val="250946177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xmlns:p14="http://schemas.microsoft.com/office/powerpoint/2010/main" spd="slow">
        <p:dissolv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should concussions be reported?</a:t>
            </a:r>
            <a:endParaRPr lang="en-US" dirty="0"/>
          </a:p>
        </p:txBody>
      </p:sp>
      <p:sp>
        <p:nvSpPr>
          <p:cNvPr id="3" name="Content Placeholder 2"/>
          <p:cNvSpPr>
            <a:spLocks noGrp="1"/>
          </p:cNvSpPr>
          <p:nvPr>
            <p:ph idx="1"/>
          </p:nvPr>
        </p:nvSpPr>
        <p:spPr/>
        <p:txBody>
          <a:bodyPr>
            <a:normAutofit/>
          </a:bodyPr>
          <a:lstStyle/>
          <a:p>
            <a:r>
              <a:rPr lang="en-US" dirty="0" smtClean="0"/>
              <a:t>Even if unsure, an impact test can provide an accurate diagnosis.</a:t>
            </a:r>
          </a:p>
          <a:p>
            <a:r>
              <a:rPr lang="en-US" dirty="0" smtClean="0"/>
              <a:t>After three concussions there is an increased risk for permanent brain damage and future medical issues.</a:t>
            </a:r>
          </a:p>
          <a:p>
            <a:r>
              <a:rPr lang="en-US" dirty="0" smtClean="0"/>
              <a:t>Minor concussions still cause post concussion syndrome.</a:t>
            </a:r>
          </a:p>
          <a:p>
            <a:endParaRPr lang="en-US" dirty="0"/>
          </a:p>
        </p:txBody>
      </p:sp>
    </p:spTree>
    <p:extLst>
      <p:ext uri="{BB962C8B-B14F-4D97-AF65-F5344CB8AC3E}">
        <p14:creationId xmlns:p14="http://schemas.microsoft.com/office/powerpoint/2010/main" val="371083574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xmlns:p14="http://schemas.microsoft.com/office/powerpoint/2010/mai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heel(1)">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heel(1)">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Statistics on Concussion Reporting</a:t>
            </a:r>
            <a:endParaRPr lang="en-US" dirty="0"/>
          </a:p>
        </p:txBody>
      </p:sp>
      <p:sp>
        <p:nvSpPr>
          <p:cNvPr id="3" name="Content Placeholder 2"/>
          <p:cNvSpPr>
            <a:spLocks noGrp="1"/>
          </p:cNvSpPr>
          <p:nvPr>
            <p:ph idx="1"/>
          </p:nvPr>
        </p:nvSpPr>
        <p:spPr/>
        <p:txBody>
          <a:bodyPr>
            <a:normAutofit/>
          </a:bodyPr>
          <a:lstStyle/>
          <a:p>
            <a:r>
              <a:rPr lang="en-US" dirty="0" smtClean="0"/>
              <a:t>In 2004 75% of student athletes surveyed stated they would not report concussion symptoms.</a:t>
            </a:r>
          </a:p>
          <a:p>
            <a:r>
              <a:rPr lang="en-US" dirty="0" smtClean="0"/>
              <a:t>In 2012 72% of athletes with proper education stated they would report symptoms.</a:t>
            </a:r>
          </a:p>
          <a:p>
            <a:r>
              <a:rPr lang="en-US" dirty="0" smtClean="0"/>
              <a:t>On average, one concussion is suffered every game of football.</a:t>
            </a:r>
          </a:p>
          <a:p>
            <a:r>
              <a:rPr lang="en-US" dirty="0" smtClean="0"/>
              <a:t>Percentage of reported concussions increase every year.</a:t>
            </a:r>
          </a:p>
          <a:p>
            <a:r>
              <a:rPr lang="en-US" dirty="0" smtClean="0"/>
              <a:t>Headaches and </a:t>
            </a:r>
            <a:r>
              <a:rPr lang="en-US" dirty="0" err="1" smtClean="0"/>
              <a:t>Dizzyness</a:t>
            </a:r>
            <a:r>
              <a:rPr lang="en-US" dirty="0" smtClean="0"/>
              <a:t> are the most common symptoms.</a:t>
            </a:r>
          </a:p>
        </p:txBody>
      </p:sp>
    </p:spTree>
    <p:extLst>
      <p:ext uri="{BB962C8B-B14F-4D97-AF65-F5344CB8AC3E}">
        <p14:creationId xmlns:p14="http://schemas.microsoft.com/office/powerpoint/2010/main" val="1023174814"/>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xmlns:p14="http://schemas.microsoft.com/office/powerpoint/2010/main" spd="slow">
        <p:blinds dir="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4"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5" dur="1000"/>
                                        <p:tgtEl>
                                          <p:spTgt spid="3">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calcmode="lin" valueType="num">
                                      <p:cBhvr>
                                        <p:cTn id="40"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41"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4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Concussions Go Unreported?</a:t>
            </a:r>
            <a:endParaRPr lang="en-US" dirty="0"/>
          </a:p>
        </p:txBody>
      </p:sp>
      <p:sp>
        <p:nvSpPr>
          <p:cNvPr id="3" name="Content Placeholder 2"/>
          <p:cNvSpPr>
            <a:spLocks noGrp="1"/>
          </p:cNvSpPr>
          <p:nvPr>
            <p:ph idx="1"/>
          </p:nvPr>
        </p:nvSpPr>
        <p:spPr/>
        <p:txBody>
          <a:bodyPr>
            <a:normAutofit/>
          </a:bodyPr>
          <a:lstStyle/>
          <a:p>
            <a:r>
              <a:rPr lang="en-US" dirty="0" smtClean="0"/>
              <a:t>Athletes want to step up for the team.</a:t>
            </a:r>
          </a:p>
          <a:p>
            <a:r>
              <a:rPr lang="en-US" dirty="0" smtClean="0"/>
              <a:t>Playing through injury is praised.</a:t>
            </a:r>
          </a:p>
          <a:p>
            <a:r>
              <a:rPr lang="en-US" dirty="0" smtClean="0"/>
              <a:t>Possible loss of starting position if backup performs well.</a:t>
            </a:r>
          </a:p>
          <a:p>
            <a:r>
              <a:rPr lang="en-US" dirty="0" smtClean="0"/>
              <a:t>Poor knowledge of concussion symptoms.</a:t>
            </a:r>
          </a:p>
          <a:p>
            <a:r>
              <a:rPr lang="en-US" dirty="0" smtClean="0"/>
              <a:t>Unaware of long term effects and post concussion symptoms.</a:t>
            </a:r>
            <a:endParaRPr lang="en-US" dirty="0"/>
          </a:p>
        </p:txBody>
      </p:sp>
    </p:spTree>
    <p:extLst>
      <p:ext uri="{BB962C8B-B14F-4D97-AF65-F5344CB8AC3E}">
        <p14:creationId xmlns:p14="http://schemas.microsoft.com/office/powerpoint/2010/main" val="238864356"/>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1" dur="5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p:cTn id="36"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8" dur="500"/>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0013"/>
            <a:ext cx="7770813" cy="1429871"/>
          </a:xfrm>
        </p:spPr>
        <p:txBody>
          <a:bodyPr/>
          <a:lstStyle/>
          <a:p>
            <a:r>
              <a:rPr lang="en-US" dirty="0" smtClean="0"/>
              <a:t>Concussions Assessment</a:t>
            </a:r>
            <a:endParaRPr lang="en-US" dirty="0"/>
          </a:p>
        </p:txBody>
      </p:sp>
      <p:pic>
        <p:nvPicPr>
          <p:cNvPr id="4" name="Picture 3"/>
          <p:cNvPicPr>
            <a:picLocks noChangeAspect="1"/>
          </p:cNvPicPr>
          <p:nvPr/>
        </p:nvPicPr>
        <p:blipFill>
          <a:blip r:embed="rId2"/>
          <a:stretch>
            <a:fillRect/>
          </a:stretch>
        </p:blipFill>
        <p:spPr>
          <a:xfrm>
            <a:off x="2438400" y="1388350"/>
            <a:ext cx="3940212" cy="4983899"/>
          </a:xfrm>
          <a:prstGeom prst="rect">
            <a:avLst/>
          </a:prstGeom>
        </p:spPr>
      </p:pic>
      <p:sp>
        <p:nvSpPr>
          <p:cNvPr id="5" name="TextBox 4"/>
          <p:cNvSpPr txBox="1"/>
          <p:nvPr/>
        </p:nvSpPr>
        <p:spPr>
          <a:xfrm>
            <a:off x="6840420" y="6213519"/>
            <a:ext cx="1646755" cy="369332"/>
          </a:xfrm>
          <a:prstGeom prst="rect">
            <a:avLst/>
          </a:prstGeom>
          <a:noFill/>
        </p:spPr>
        <p:txBody>
          <a:bodyPr wrap="none" rtlCol="0">
            <a:spAutoFit/>
          </a:bodyPr>
          <a:lstStyle/>
          <a:p>
            <a:r>
              <a:rPr lang="en-US" dirty="0" smtClean="0"/>
              <a:t>Daniel Murray</a:t>
            </a:r>
            <a:endParaRPr lang="en-US" dirty="0"/>
          </a:p>
        </p:txBody>
      </p:sp>
    </p:spTree>
    <p:extLst>
      <p:ext uri="{BB962C8B-B14F-4D97-AF65-F5344CB8AC3E}">
        <p14:creationId xmlns:p14="http://schemas.microsoft.com/office/powerpoint/2010/main" val="311940577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Scale>
                                      <p:cBhvr>
                                        <p:cTn id="1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
                                        </p:tgtEl>
                                        <p:attrNameLst>
                                          <p:attrName>ppt_x</p:attrName>
                                          <p:attrName>ppt_y</p:attrName>
                                        </p:attrNameLst>
                                      </p:cBhvr>
                                    </p:animMotion>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38" presetClass="entr" presetSubtype="0" accel="50000" fill="hold" grpId="0" nodeType="clickEffect">
                                  <p:stCondLst>
                                    <p:cond delay="0"/>
                                  </p:stCondLst>
                                  <p:iterate type="lt">
                                    <p:tmPct val="50000"/>
                                  </p:iterate>
                                  <p:childTnLst>
                                    <p:set>
                                      <p:cBhvr>
                                        <p:cTn id="23" dur="1" fill="hold">
                                          <p:stCondLst>
                                            <p:cond delay="0"/>
                                          </p:stCondLst>
                                        </p:cTn>
                                        <p:tgtEl>
                                          <p:spTgt spid="5"/>
                                        </p:tgtEl>
                                        <p:attrNameLst>
                                          <p:attrName>style.visibility</p:attrName>
                                        </p:attrNameLst>
                                      </p:cBhvr>
                                      <p:to>
                                        <p:strVal val="visible"/>
                                      </p:to>
                                    </p:set>
                                    <p:set>
                                      <p:cBhvr>
                                        <p:cTn id="24" dur="455" fill="hold">
                                          <p:stCondLst>
                                            <p:cond delay="0"/>
                                          </p:stCondLst>
                                        </p:cTn>
                                        <p:tgtEl>
                                          <p:spTgt spid="5"/>
                                        </p:tgtEl>
                                        <p:attrNameLst>
                                          <p:attrName>style.rotation</p:attrName>
                                        </p:attrNameLst>
                                      </p:cBhvr>
                                      <p:to>
                                        <p:strVal val="-45.0"/>
                                      </p:to>
                                    </p:set>
                                    <p:anim calcmode="lin" valueType="num">
                                      <p:cBhvr>
                                        <p:cTn id="25"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26"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27"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28"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143000"/>
          </a:xfrm>
        </p:spPr>
        <p:txBody>
          <a:bodyPr>
            <a:normAutofit fontScale="90000"/>
          </a:bodyPr>
          <a:lstStyle/>
          <a:p>
            <a:r>
              <a:rPr lang="en-US" dirty="0" smtClean="0"/>
              <a:t>Immediate Signs and Symptoms</a:t>
            </a:r>
            <a:endParaRPr lang="en-US" dirty="0"/>
          </a:p>
        </p:txBody>
      </p:sp>
      <p:sp>
        <p:nvSpPr>
          <p:cNvPr id="7" name="Rectangle 6"/>
          <p:cNvSpPr/>
          <p:nvPr/>
        </p:nvSpPr>
        <p:spPr>
          <a:xfrm>
            <a:off x="146787" y="632790"/>
            <a:ext cx="4572000" cy="6063198"/>
          </a:xfrm>
          <a:prstGeom prst="rect">
            <a:avLst/>
          </a:prstGeom>
        </p:spPr>
        <p:txBody>
          <a:bodyPr>
            <a:spAutoFit/>
          </a:bodyPr>
          <a:lstStyle/>
          <a:p>
            <a:endParaRPr lang="en-US" dirty="0" smtClean="0"/>
          </a:p>
          <a:p>
            <a:r>
              <a:rPr lang="en-US" sz="2200" b="1" u="sng" dirty="0" smtClean="0"/>
              <a:t>Typical Symptoms</a:t>
            </a:r>
          </a:p>
          <a:p>
            <a:endParaRPr lang="en-US" sz="2200" dirty="0" smtClean="0"/>
          </a:p>
          <a:p>
            <a:pPr marL="342900" indent="-342900">
              <a:buFont typeface="Arial"/>
              <a:buChar char="•"/>
            </a:pPr>
            <a:r>
              <a:rPr lang="en-US" sz="2200" dirty="0" smtClean="0"/>
              <a:t>Headache</a:t>
            </a:r>
          </a:p>
          <a:p>
            <a:pPr marL="342900" indent="-342900">
              <a:buFont typeface="Arial"/>
              <a:buChar char="•"/>
            </a:pPr>
            <a:endParaRPr lang="en-US" sz="2200" dirty="0" smtClean="0"/>
          </a:p>
          <a:p>
            <a:pPr marL="342900" indent="-342900">
              <a:buFont typeface="Arial"/>
              <a:buChar char="•"/>
            </a:pPr>
            <a:r>
              <a:rPr lang="en-US" sz="2200" dirty="0" smtClean="0"/>
              <a:t>Dizziness</a:t>
            </a:r>
          </a:p>
          <a:p>
            <a:pPr marL="342900" indent="-342900">
              <a:buFont typeface="Arial"/>
              <a:buChar char="•"/>
            </a:pPr>
            <a:endParaRPr lang="en-US" sz="2200" dirty="0" smtClean="0"/>
          </a:p>
          <a:p>
            <a:pPr marL="342900" indent="-342900">
              <a:buFont typeface="Arial"/>
              <a:buChar char="•"/>
            </a:pPr>
            <a:r>
              <a:rPr lang="en-US" sz="2200" dirty="0" smtClean="0"/>
              <a:t>Nausea</a:t>
            </a:r>
          </a:p>
          <a:p>
            <a:pPr marL="342900" indent="-342900">
              <a:buFont typeface="Arial"/>
              <a:buChar char="•"/>
            </a:pPr>
            <a:endParaRPr lang="en-US" sz="2200" dirty="0" smtClean="0"/>
          </a:p>
          <a:p>
            <a:pPr marL="342900" indent="-342900">
              <a:buFont typeface="Arial"/>
              <a:buChar char="•"/>
            </a:pPr>
            <a:r>
              <a:rPr lang="en-US" sz="2200" dirty="0" smtClean="0"/>
              <a:t>Unsteadiness/loss of balance</a:t>
            </a:r>
          </a:p>
          <a:p>
            <a:pPr marL="342900" indent="-342900">
              <a:buFont typeface="Arial"/>
              <a:buChar char="•"/>
            </a:pPr>
            <a:endParaRPr lang="en-US" sz="2200" dirty="0" smtClean="0"/>
          </a:p>
          <a:p>
            <a:pPr marL="342900" indent="-342900">
              <a:buFont typeface="Arial"/>
              <a:buChar char="•"/>
            </a:pPr>
            <a:r>
              <a:rPr lang="en-US" sz="2200" dirty="0" smtClean="0"/>
              <a:t>Confusion</a:t>
            </a:r>
          </a:p>
          <a:p>
            <a:pPr marL="342900" indent="-342900">
              <a:buFont typeface="Arial"/>
              <a:buChar char="•"/>
            </a:pPr>
            <a:endParaRPr lang="en-US" sz="2200" dirty="0" smtClean="0"/>
          </a:p>
          <a:p>
            <a:pPr marL="342900" indent="-342900">
              <a:buFont typeface="Arial"/>
              <a:buChar char="•"/>
            </a:pPr>
            <a:r>
              <a:rPr lang="en-US" sz="2200" dirty="0" smtClean="0"/>
              <a:t>Unaware of period, opposition, etc.</a:t>
            </a:r>
          </a:p>
          <a:p>
            <a:pPr marL="342900" indent="-342900">
              <a:buFont typeface="Arial"/>
              <a:buChar char="•"/>
            </a:pPr>
            <a:endParaRPr lang="en-US" sz="2200" dirty="0" smtClean="0"/>
          </a:p>
          <a:p>
            <a:pPr marL="342900" indent="-342900">
              <a:buFont typeface="Arial"/>
              <a:buChar char="•"/>
            </a:pPr>
            <a:r>
              <a:rPr lang="en-US" sz="2200" dirty="0" smtClean="0"/>
              <a:t>Ringing in the ears</a:t>
            </a:r>
          </a:p>
          <a:p>
            <a:endParaRPr lang="en-US" dirty="0"/>
          </a:p>
        </p:txBody>
      </p:sp>
      <p:sp>
        <p:nvSpPr>
          <p:cNvPr id="8" name="Rectangle 7"/>
          <p:cNvSpPr/>
          <p:nvPr/>
        </p:nvSpPr>
        <p:spPr>
          <a:xfrm>
            <a:off x="4548755" y="632790"/>
            <a:ext cx="4572000" cy="6186308"/>
          </a:xfrm>
          <a:prstGeom prst="rect">
            <a:avLst/>
          </a:prstGeom>
        </p:spPr>
        <p:txBody>
          <a:bodyPr>
            <a:spAutoFit/>
          </a:bodyPr>
          <a:lstStyle/>
          <a:p>
            <a:endParaRPr lang="en-US" sz="2200" dirty="0" smtClean="0"/>
          </a:p>
          <a:p>
            <a:r>
              <a:rPr lang="en-US" sz="2200" b="1" u="sng" dirty="0" smtClean="0"/>
              <a:t>Physical signs</a:t>
            </a:r>
          </a:p>
          <a:p>
            <a:endParaRPr lang="en-US" sz="2200" dirty="0" smtClean="0"/>
          </a:p>
          <a:p>
            <a:pPr marL="342900" indent="-342900">
              <a:buFont typeface="Arial"/>
              <a:buChar char="•"/>
            </a:pPr>
            <a:r>
              <a:rPr lang="en-US" sz="2200" dirty="0" smtClean="0"/>
              <a:t>Loss of consciousness</a:t>
            </a:r>
          </a:p>
          <a:p>
            <a:pPr marL="342900" indent="-342900">
              <a:buFont typeface="Arial"/>
              <a:buChar char="•"/>
            </a:pPr>
            <a:endParaRPr lang="en-US" sz="2200" dirty="0" smtClean="0"/>
          </a:p>
          <a:p>
            <a:pPr marL="342900" indent="-342900">
              <a:buFont typeface="Arial"/>
              <a:buChar char="•"/>
            </a:pPr>
            <a:r>
              <a:rPr lang="en-US" sz="2200" dirty="0" smtClean="0"/>
              <a:t>Concussive convulsion</a:t>
            </a:r>
          </a:p>
          <a:p>
            <a:endParaRPr lang="en-US" sz="2200" dirty="0" smtClean="0"/>
          </a:p>
          <a:p>
            <a:pPr marL="342900" indent="-342900">
              <a:buFont typeface="Arial"/>
              <a:buChar char="•"/>
            </a:pPr>
            <a:r>
              <a:rPr lang="en-US" sz="2200" dirty="0" smtClean="0"/>
              <a:t>Slow to answer questions </a:t>
            </a:r>
          </a:p>
          <a:p>
            <a:pPr marL="342900" indent="-342900">
              <a:buFont typeface="Arial"/>
              <a:buChar char="•"/>
            </a:pPr>
            <a:endParaRPr lang="en-US" sz="2200" dirty="0" smtClean="0"/>
          </a:p>
          <a:p>
            <a:pPr marL="342900" indent="-342900">
              <a:buFont typeface="Arial"/>
              <a:buChar char="•"/>
            </a:pPr>
            <a:r>
              <a:rPr lang="en-US" sz="2200" dirty="0" smtClean="0"/>
              <a:t>Easily distracted, poor concentration</a:t>
            </a:r>
          </a:p>
          <a:p>
            <a:pPr marL="342900" indent="-342900">
              <a:buFont typeface="Arial"/>
              <a:buChar char="•"/>
            </a:pPr>
            <a:endParaRPr lang="en-US" sz="2200" dirty="0" smtClean="0"/>
          </a:p>
          <a:p>
            <a:pPr marL="342900" indent="-342900">
              <a:buFont typeface="Arial"/>
              <a:buChar char="•"/>
            </a:pPr>
            <a:r>
              <a:rPr lang="en-US" sz="2200" dirty="0" smtClean="0"/>
              <a:t>Displaying inappropriate emotions</a:t>
            </a:r>
          </a:p>
          <a:p>
            <a:pPr marL="342900" indent="-342900">
              <a:buFont typeface="Arial"/>
              <a:buChar char="•"/>
            </a:pPr>
            <a:endParaRPr lang="en-US" sz="2200" dirty="0" smtClean="0"/>
          </a:p>
          <a:p>
            <a:pPr marL="342900" indent="-342900">
              <a:buFont typeface="Arial"/>
              <a:buChar char="•"/>
            </a:pPr>
            <a:r>
              <a:rPr lang="en-US" sz="2200" dirty="0" smtClean="0"/>
              <a:t>Nausea/vomiting</a:t>
            </a:r>
          </a:p>
          <a:p>
            <a:pPr marL="342900" indent="-342900">
              <a:buFont typeface="Arial"/>
              <a:buChar char="•"/>
            </a:pPr>
            <a:endParaRPr lang="en-US" sz="2200" dirty="0" smtClean="0"/>
          </a:p>
          <a:p>
            <a:pPr marL="342900" indent="-342900">
              <a:buFont typeface="Arial"/>
              <a:buChar char="•"/>
            </a:pPr>
            <a:r>
              <a:rPr lang="en-US" sz="2200" dirty="0" smtClean="0"/>
              <a:t>Vacant stare/glassy eyed</a:t>
            </a:r>
          </a:p>
        </p:txBody>
      </p:sp>
      <p:pic>
        <p:nvPicPr>
          <p:cNvPr id="9" name="Picture 8"/>
          <p:cNvPicPr>
            <a:picLocks noChangeAspect="1"/>
          </p:cNvPicPr>
          <p:nvPr/>
        </p:nvPicPr>
        <p:blipFill>
          <a:blip r:embed="rId2">
            <a:alphaModFix amt="37000"/>
          </a:blip>
          <a:stretch>
            <a:fillRect/>
          </a:stretch>
        </p:blipFill>
        <p:spPr>
          <a:xfrm>
            <a:off x="2687408" y="1524000"/>
            <a:ext cx="3327400" cy="3810000"/>
          </a:xfrm>
          <a:prstGeom prst="rect">
            <a:avLst/>
          </a:prstGeom>
        </p:spPr>
      </p:pic>
    </p:spTree>
    <p:extLst>
      <p:ext uri="{BB962C8B-B14F-4D97-AF65-F5344CB8AC3E}">
        <p14:creationId xmlns:p14="http://schemas.microsoft.com/office/powerpoint/2010/main" val="363649212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
                                        </p:tgtEl>
                                        <p:attrNameLst>
                                          <p:attrName>ppt_y</p:attrName>
                                        </p:attrNameLst>
                                      </p:cBhvr>
                                      <p:tavLst>
                                        <p:tav tm="0">
                                          <p:val>
                                            <p:strVal val="#ppt_y"/>
                                          </p:val>
                                        </p:tav>
                                        <p:tav tm="100000">
                                          <p:val>
                                            <p:strVal val="#ppt_y"/>
                                          </p:val>
                                        </p:tav>
                                      </p:tavLst>
                                    </p:anim>
                                    <p:anim calcmode="lin" valueType="num">
                                      <p:cBhvr>
                                        <p:cTn id="1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52"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Scale>
                                      <p:cBhvr>
                                        <p:cTn id="2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8"/>
                                        </p:tgtEl>
                                        <p:attrNameLst>
                                          <p:attrName>ppt_x</p:attrName>
                                          <p:attrName>ppt_y</p:attrName>
                                        </p:attrNameLst>
                                      </p:cBhvr>
                                    </p:animMotion>
                                    <p:animEffect transition="in" filter="fade">
                                      <p:cBhvr>
                                        <p:cTn id="2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Concussion Assessment</a:t>
            </a:r>
            <a:endParaRPr lang="en-US" dirty="0"/>
          </a:p>
        </p:txBody>
      </p:sp>
      <p:sp>
        <p:nvSpPr>
          <p:cNvPr id="6" name="Rectangle 5"/>
          <p:cNvSpPr/>
          <p:nvPr/>
        </p:nvSpPr>
        <p:spPr>
          <a:xfrm>
            <a:off x="299876" y="1658269"/>
            <a:ext cx="8643472" cy="4493537"/>
          </a:xfrm>
          <a:prstGeom prst="rect">
            <a:avLst/>
          </a:prstGeom>
        </p:spPr>
        <p:txBody>
          <a:bodyPr wrap="square">
            <a:spAutoFit/>
          </a:bodyPr>
          <a:lstStyle/>
          <a:p>
            <a:pPr marL="342900" indent="-342900">
              <a:buFont typeface="Arial"/>
              <a:buChar char="•"/>
            </a:pPr>
            <a:r>
              <a:rPr lang="en-US" sz="2200" dirty="0" smtClean="0"/>
              <a:t>If a patient reports any symptoms, assume they have been concussed until proven otherwise.</a:t>
            </a:r>
          </a:p>
          <a:p>
            <a:pPr marL="342900" indent="-342900">
              <a:buFont typeface="Arial"/>
              <a:buChar char="•"/>
            </a:pPr>
            <a:r>
              <a:rPr lang="en-US" sz="2200" dirty="0" smtClean="0"/>
              <a:t>Diagnosis of concussion must include a formal evaluation such as the </a:t>
            </a:r>
            <a:r>
              <a:rPr lang="en-US" sz="2200" dirty="0" err="1" smtClean="0"/>
              <a:t>Maddocks</a:t>
            </a:r>
            <a:r>
              <a:rPr lang="en-US" sz="2200" dirty="0" smtClean="0"/>
              <a:t> questions or the Standardized Assessment of Concussion (SAC). (See next slides)</a:t>
            </a:r>
          </a:p>
          <a:p>
            <a:pPr marL="342900" indent="-342900">
              <a:buFont typeface="Arial"/>
              <a:buChar char="•"/>
            </a:pPr>
            <a:r>
              <a:rPr lang="en-US" sz="2200" dirty="0" smtClean="0"/>
              <a:t>All patients suspected of concussion should undergo formal medical evaluation by a qualified physician.</a:t>
            </a:r>
          </a:p>
          <a:p>
            <a:pPr marL="342900" indent="-342900">
              <a:buFont typeface="Arial"/>
              <a:buChar char="•"/>
            </a:pPr>
            <a:r>
              <a:rPr lang="en-US" sz="2200" dirty="0" smtClean="0"/>
              <a:t>All patients suspected of concussion must be serially monitored until they fully recover.</a:t>
            </a:r>
          </a:p>
          <a:p>
            <a:pPr marL="342900" indent="-342900">
              <a:buFont typeface="Arial"/>
              <a:buChar char="•"/>
            </a:pPr>
            <a:r>
              <a:rPr lang="en-US" sz="2200" dirty="0" smtClean="0"/>
              <a:t>Never return a patient suspected of concussion to the field of play on the day of the injury.</a:t>
            </a:r>
          </a:p>
          <a:p>
            <a:pPr marL="342900" indent="-342900">
              <a:buFont typeface="Arial"/>
              <a:buChar char="•"/>
            </a:pPr>
            <a:r>
              <a:rPr lang="en-US" sz="2200" dirty="0" smtClean="0"/>
              <a:t>When in doubt, refer the patient to the nearest hospital emergency department.</a:t>
            </a:r>
            <a:endParaRPr lang="en-US" sz="2200" dirty="0"/>
          </a:p>
        </p:txBody>
      </p:sp>
    </p:spTree>
    <p:extLst>
      <p:ext uri="{BB962C8B-B14F-4D97-AF65-F5344CB8AC3E}">
        <p14:creationId xmlns:p14="http://schemas.microsoft.com/office/powerpoint/2010/main" val="401217168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barn(inVertical)">
                                      <p:cBhvr>
                                        <p:cTn id="15" dur="500"/>
                                        <p:tgtEl>
                                          <p:spTgt spid="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Effect transition="in" filter="barn(inVertical)">
                                      <p:cBhvr>
                                        <p:cTn id="20" dur="500"/>
                                        <p:tgtEl>
                                          <p:spTgt spid="6">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Effect transition="in" filter="barn(inVertical)">
                                      <p:cBhvr>
                                        <p:cTn id="25" dur="500"/>
                                        <p:tgtEl>
                                          <p:spTgt spid="6">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Effect transition="in" filter="barn(inVertical)">
                                      <p:cBhvr>
                                        <p:cTn id="30" dur="500"/>
                                        <p:tgtEl>
                                          <p:spTgt spid="6">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barn(inVertical)">
                                      <p:cBhvr>
                                        <p:cTn id="35" dur="500"/>
                                        <p:tgtEl>
                                          <p:spTgt spid="6">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nodeType="click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Effect transition="in" filter="barn(inVertical)">
                                      <p:cBhvr>
                                        <p:cTn id="40"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200" y="-438584"/>
            <a:ext cx="4093853" cy="1162050"/>
          </a:xfrm>
        </p:spPr>
        <p:txBody>
          <a:bodyPr>
            <a:normAutofit/>
          </a:bodyPr>
          <a:lstStyle/>
          <a:p>
            <a:r>
              <a:rPr lang="en-US" sz="3200" b="0" dirty="0" err="1" smtClean="0"/>
              <a:t>Maddocks</a:t>
            </a:r>
            <a:r>
              <a:rPr lang="en-US" sz="3200" b="0" dirty="0" smtClean="0"/>
              <a:t> Questions</a:t>
            </a:r>
            <a:endParaRPr lang="en-US" sz="3200" b="0" dirty="0"/>
          </a:p>
        </p:txBody>
      </p:sp>
      <p:sp>
        <p:nvSpPr>
          <p:cNvPr id="7" name="Text Placeholder 6"/>
          <p:cNvSpPr>
            <a:spLocks noGrp="1"/>
          </p:cNvSpPr>
          <p:nvPr>
            <p:ph type="body" sz="half" idx="2"/>
          </p:nvPr>
        </p:nvSpPr>
        <p:spPr>
          <a:xfrm>
            <a:off x="384307" y="723466"/>
            <a:ext cx="3617580" cy="3859269"/>
          </a:xfrm>
        </p:spPr>
        <p:txBody>
          <a:bodyPr>
            <a:normAutofit/>
          </a:bodyPr>
          <a:lstStyle/>
          <a:p>
            <a:r>
              <a:rPr lang="en-US" sz="2180" dirty="0" smtClean="0"/>
              <a:t>The </a:t>
            </a:r>
            <a:r>
              <a:rPr lang="en-US" sz="2180" dirty="0" err="1" smtClean="0"/>
              <a:t>Maddocks</a:t>
            </a:r>
            <a:r>
              <a:rPr lang="en-US" sz="2180" dirty="0" smtClean="0"/>
              <a:t> questions combine scientific validity with a quick simple and practical tool which can be administered either on-field or on the sidelines. Any incorrect response indicates concussion and requires removal from the playing field for further medical evaluation.</a:t>
            </a:r>
          </a:p>
          <a:p>
            <a:endParaRPr lang="en-US" dirty="0"/>
          </a:p>
        </p:txBody>
      </p:sp>
      <p:sp>
        <p:nvSpPr>
          <p:cNvPr id="10" name="Rectangle 9"/>
          <p:cNvSpPr/>
          <p:nvPr/>
        </p:nvSpPr>
        <p:spPr>
          <a:xfrm>
            <a:off x="4381104" y="-189774"/>
            <a:ext cx="4572000" cy="7294304"/>
          </a:xfrm>
          <a:prstGeom prst="rect">
            <a:avLst/>
          </a:prstGeom>
        </p:spPr>
        <p:txBody>
          <a:bodyPr>
            <a:spAutoFit/>
          </a:bodyPr>
          <a:lstStyle/>
          <a:p>
            <a:endParaRPr lang="en-US" sz="2200" dirty="0" smtClean="0"/>
          </a:p>
          <a:p>
            <a:pPr algn="ctr"/>
            <a:r>
              <a:rPr lang="en-US" sz="3200" dirty="0" smtClean="0"/>
              <a:t>Questions</a:t>
            </a:r>
          </a:p>
          <a:p>
            <a:endParaRPr lang="en-US" sz="2200" dirty="0" smtClean="0"/>
          </a:p>
          <a:p>
            <a:pPr marL="342900" indent="-342900">
              <a:buFont typeface="Arial"/>
              <a:buChar char="•"/>
            </a:pPr>
            <a:r>
              <a:rPr lang="en-US" sz="2200" dirty="0" smtClean="0"/>
              <a:t>Which field are we at?</a:t>
            </a:r>
          </a:p>
          <a:p>
            <a:pPr marL="342900" indent="-342900">
              <a:buFont typeface="Arial"/>
              <a:buChar char="•"/>
            </a:pPr>
            <a:endParaRPr lang="en-US" sz="2200" dirty="0" smtClean="0"/>
          </a:p>
          <a:p>
            <a:pPr marL="342900" indent="-342900">
              <a:buFont typeface="Arial"/>
              <a:buChar char="•"/>
            </a:pPr>
            <a:r>
              <a:rPr lang="en-US" sz="2200" dirty="0" smtClean="0"/>
              <a:t>Which team are we playing?</a:t>
            </a:r>
          </a:p>
          <a:p>
            <a:pPr marL="342900" indent="-342900">
              <a:buFont typeface="Arial"/>
              <a:buChar char="•"/>
            </a:pPr>
            <a:endParaRPr lang="en-US" sz="2200" dirty="0" smtClean="0"/>
          </a:p>
          <a:p>
            <a:pPr marL="342900" indent="-342900">
              <a:buFont typeface="Arial"/>
              <a:buChar char="•"/>
            </a:pPr>
            <a:r>
              <a:rPr lang="en-US" sz="2200" dirty="0" smtClean="0"/>
              <a:t>Who is your opponent at present?</a:t>
            </a:r>
          </a:p>
          <a:p>
            <a:pPr marL="342900" indent="-342900">
              <a:buFont typeface="Arial"/>
              <a:buChar char="•"/>
            </a:pPr>
            <a:endParaRPr lang="en-US" sz="2200" dirty="0" smtClean="0"/>
          </a:p>
          <a:p>
            <a:pPr marL="342900" indent="-342900">
              <a:buFont typeface="Arial"/>
              <a:buChar char="•"/>
            </a:pPr>
            <a:r>
              <a:rPr lang="en-US" sz="2200" dirty="0" smtClean="0"/>
              <a:t>Which half/period is it?</a:t>
            </a:r>
          </a:p>
          <a:p>
            <a:pPr marL="342900" indent="-342900">
              <a:buFont typeface="Arial"/>
              <a:buChar char="•"/>
            </a:pPr>
            <a:endParaRPr lang="en-US" sz="2200" dirty="0" smtClean="0"/>
          </a:p>
          <a:p>
            <a:pPr marL="342900" indent="-342900">
              <a:buFont typeface="Arial"/>
              <a:buChar char="•"/>
            </a:pPr>
            <a:r>
              <a:rPr lang="en-US" sz="2200" dirty="0" smtClean="0"/>
              <a:t>How far into the half is it?</a:t>
            </a:r>
          </a:p>
          <a:p>
            <a:pPr marL="342900" indent="-342900">
              <a:buFont typeface="Arial"/>
              <a:buChar char="•"/>
            </a:pPr>
            <a:endParaRPr lang="en-US" sz="2200" dirty="0" smtClean="0"/>
          </a:p>
          <a:p>
            <a:pPr marL="342900" indent="-342900">
              <a:buFont typeface="Arial"/>
              <a:buChar char="•"/>
            </a:pPr>
            <a:r>
              <a:rPr lang="en-US" sz="2200" dirty="0" smtClean="0"/>
              <a:t>Which side scored the last touchdown/goal/point?</a:t>
            </a:r>
          </a:p>
          <a:p>
            <a:pPr marL="342900" indent="-342900">
              <a:buFont typeface="Arial"/>
              <a:buChar char="•"/>
            </a:pPr>
            <a:endParaRPr lang="en-US" sz="2200" dirty="0" smtClean="0"/>
          </a:p>
          <a:p>
            <a:pPr marL="342900" indent="-342900">
              <a:buFont typeface="Arial"/>
              <a:buChar char="•"/>
            </a:pPr>
            <a:r>
              <a:rPr lang="en-US" sz="2200" dirty="0" smtClean="0"/>
              <a:t>Which team did we play last week?</a:t>
            </a:r>
          </a:p>
          <a:p>
            <a:pPr marL="342900" indent="-342900">
              <a:buFont typeface="Arial"/>
              <a:buChar char="•"/>
            </a:pPr>
            <a:endParaRPr lang="en-US" sz="2200" dirty="0" smtClean="0"/>
          </a:p>
          <a:p>
            <a:pPr marL="342900" indent="-342900">
              <a:buFont typeface="Arial"/>
              <a:buChar char="•"/>
            </a:pPr>
            <a:r>
              <a:rPr lang="en-US" sz="2200" dirty="0" smtClean="0"/>
              <a:t>Did we win last week?</a:t>
            </a:r>
          </a:p>
          <a:p>
            <a:endParaRPr lang="en-US" dirty="0"/>
          </a:p>
        </p:txBody>
      </p:sp>
      <p:pic>
        <p:nvPicPr>
          <p:cNvPr id="12" name="Picture 11"/>
          <p:cNvPicPr>
            <a:picLocks noChangeAspect="1"/>
          </p:cNvPicPr>
          <p:nvPr/>
        </p:nvPicPr>
        <p:blipFill>
          <a:blip r:embed="rId2"/>
          <a:stretch>
            <a:fillRect/>
          </a:stretch>
        </p:blipFill>
        <p:spPr>
          <a:xfrm>
            <a:off x="404651" y="4435500"/>
            <a:ext cx="3458515" cy="2422500"/>
          </a:xfrm>
          <a:prstGeom prst="rect">
            <a:avLst/>
          </a:prstGeom>
        </p:spPr>
      </p:pic>
    </p:spTree>
    <p:extLst>
      <p:ext uri="{BB962C8B-B14F-4D97-AF65-F5344CB8AC3E}">
        <p14:creationId xmlns:p14="http://schemas.microsoft.com/office/powerpoint/2010/main" val="1950993129"/>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1000"/>
                                        <p:tgtEl>
                                          <p:spTgt spid="7">
                                            <p:txEl>
                                              <p:pRg st="0" end="0"/>
                                            </p:txEl>
                                          </p:spTgt>
                                        </p:tgtEl>
                                      </p:cBhvr>
                                    </p:animEffect>
                                    <p:anim calcmode="lin" valueType="num">
                                      <p:cBhvr>
                                        <p:cTn id="16"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7">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6" presetClass="entr" presetSubtype="0" fill="hold" grpId="0" nodeType="clickEffect">
                                  <p:stCondLst>
                                    <p:cond delay="0"/>
                                  </p:stCondLst>
                                  <p:childTnLst>
                                    <p:set>
                                      <p:cBhvr>
                                        <p:cTn id="22" dur="1" fill="hold">
                                          <p:stCondLst>
                                            <p:cond delay="0"/>
                                          </p:stCondLst>
                                        </p:cTn>
                                        <p:tgtEl>
                                          <p:spTgt spid="10">
                                            <p:txEl>
                                              <p:pRg st="1" end="1"/>
                                            </p:txEl>
                                          </p:spTgt>
                                        </p:tgtEl>
                                        <p:attrNameLst>
                                          <p:attrName>style.visibility</p:attrName>
                                        </p:attrNameLst>
                                      </p:cBhvr>
                                      <p:to>
                                        <p:strVal val="visible"/>
                                      </p:to>
                                    </p:set>
                                    <p:animEffect transition="in" filter="wipe(down)">
                                      <p:cBhvr>
                                        <p:cTn id="23" dur="580">
                                          <p:stCondLst>
                                            <p:cond delay="0"/>
                                          </p:stCondLst>
                                        </p:cTn>
                                        <p:tgtEl>
                                          <p:spTgt spid="10">
                                            <p:txEl>
                                              <p:pRg st="1" end="1"/>
                                            </p:txEl>
                                          </p:spTgt>
                                        </p:tgtEl>
                                      </p:cBhvr>
                                    </p:animEffect>
                                    <p:anim calcmode="lin" valueType="num">
                                      <p:cBhvr>
                                        <p:cTn id="24" dur="1822" tmFilter="0,0; 0.14,0.36; 0.43,0.73; 0.71,0.91; 1.0,1.0">
                                          <p:stCondLst>
                                            <p:cond delay="0"/>
                                          </p:stCondLst>
                                        </p:cTn>
                                        <p:tgtEl>
                                          <p:spTgt spid="10">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0">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0">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0">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0">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10">
                                            <p:txEl>
                                              <p:pRg st="1" end="1"/>
                                            </p:txEl>
                                          </p:spTgt>
                                        </p:tgtEl>
                                      </p:cBhvr>
                                      <p:to x="100000" y="60000"/>
                                    </p:animScale>
                                    <p:animScale>
                                      <p:cBhvr>
                                        <p:cTn id="30" dur="166" decel="50000">
                                          <p:stCondLst>
                                            <p:cond delay="676"/>
                                          </p:stCondLst>
                                        </p:cTn>
                                        <p:tgtEl>
                                          <p:spTgt spid="10">
                                            <p:txEl>
                                              <p:pRg st="1" end="1"/>
                                            </p:txEl>
                                          </p:spTgt>
                                        </p:tgtEl>
                                      </p:cBhvr>
                                      <p:to x="100000" y="100000"/>
                                    </p:animScale>
                                    <p:animScale>
                                      <p:cBhvr>
                                        <p:cTn id="31" dur="26">
                                          <p:stCondLst>
                                            <p:cond delay="1312"/>
                                          </p:stCondLst>
                                        </p:cTn>
                                        <p:tgtEl>
                                          <p:spTgt spid="10">
                                            <p:txEl>
                                              <p:pRg st="1" end="1"/>
                                            </p:txEl>
                                          </p:spTgt>
                                        </p:tgtEl>
                                      </p:cBhvr>
                                      <p:to x="100000" y="80000"/>
                                    </p:animScale>
                                    <p:animScale>
                                      <p:cBhvr>
                                        <p:cTn id="32" dur="166" decel="50000">
                                          <p:stCondLst>
                                            <p:cond delay="1338"/>
                                          </p:stCondLst>
                                        </p:cTn>
                                        <p:tgtEl>
                                          <p:spTgt spid="10">
                                            <p:txEl>
                                              <p:pRg st="1" end="1"/>
                                            </p:txEl>
                                          </p:spTgt>
                                        </p:tgtEl>
                                      </p:cBhvr>
                                      <p:to x="100000" y="100000"/>
                                    </p:animScale>
                                    <p:animScale>
                                      <p:cBhvr>
                                        <p:cTn id="33" dur="26">
                                          <p:stCondLst>
                                            <p:cond delay="1642"/>
                                          </p:stCondLst>
                                        </p:cTn>
                                        <p:tgtEl>
                                          <p:spTgt spid="10">
                                            <p:txEl>
                                              <p:pRg st="1" end="1"/>
                                            </p:txEl>
                                          </p:spTgt>
                                        </p:tgtEl>
                                      </p:cBhvr>
                                      <p:to x="100000" y="90000"/>
                                    </p:animScale>
                                    <p:animScale>
                                      <p:cBhvr>
                                        <p:cTn id="34" dur="166" decel="50000">
                                          <p:stCondLst>
                                            <p:cond delay="1668"/>
                                          </p:stCondLst>
                                        </p:cTn>
                                        <p:tgtEl>
                                          <p:spTgt spid="10">
                                            <p:txEl>
                                              <p:pRg st="1" end="1"/>
                                            </p:txEl>
                                          </p:spTgt>
                                        </p:tgtEl>
                                      </p:cBhvr>
                                      <p:to x="100000" y="100000"/>
                                    </p:animScale>
                                    <p:animScale>
                                      <p:cBhvr>
                                        <p:cTn id="35" dur="26">
                                          <p:stCondLst>
                                            <p:cond delay="1808"/>
                                          </p:stCondLst>
                                        </p:cTn>
                                        <p:tgtEl>
                                          <p:spTgt spid="10">
                                            <p:txEl>
                                              <p:pRg st="1" end="1"/>
                                            </p:txEl>
                                          </p:spTgt>
                                        </p:tgtEl>
                                      </p:cBhvr>
                                      <p:to x="100000" y="95000"/>
                                    </p:animScale>
                                    <p:animScale>
                                      <p:cBhvr>
                                        <p:cTn id="36" dur="166" decel="50000">
                                          <p:stCondLst>
                                            <p:cond delay="1834"/>
                                          </p:stCondLst>
                                        </p:cTn>
                                        <p:tgtEl>
                                          <p:spTgt spid="10">
                                            <p:txEl>
                                              <p:pRg st="1" end="1"/>
                                            </p:txEl>
                                          </p:spTgt>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0">
                                            <p:txEl>
                                              <p:pRg st="3" end="3"/>
                                            </p:txEl>
                                          </p:spTgt>
                                        </p:tgtEl>
                                        <p:attrNameLst>
                                          <p:attrName>style.visibility</p:attrName>
                                        </p:attrNameLst>
                                      </p:cBhvr>
                                      <p:to>
                                        <p:strVal val="visible"/>
                                      </p:to>
                                    </p:set>
                                    <p:animEffect transition="in" filter="wipe(down)">
                                      <p:cBhvr>
                                        <p:cTn id="39" dur="580">
                                          <p:stCondLst>
                                            <p:cond delay="0"/>
                                          </p:stCondLst>
                                        </p:cTn>
                                        <p:tgtEl>
                                          <p:spTgt spid="10">
                                            <p:txEl>
                                              <p:pRg st="3" end="3"/>
                                            </p:txEl>
                                          </p:spTgt>
                                        </p:tgtEl>
                                      </p:cBhvr>
                                    </p:animEffect>
                                    <p:anim calcmode="lin" valueType="num">
                                      <p:cBhvr>
                                        <p:cTn id="40" dur="1822" tmFilter="0,0; 0.14,0.36; 0.43,0.73; 0.71,0.91; 1.0,1.0">
                                          <p:stCondLst>
                                            <p:cond delay="0"/>
                                          </p:stCondLst>
                                        </p:cTn>
                                        <p:tgtEl>
                                          <p:spTgt spid="10">
                                            <p:txEl>
                                              <p:pRg st="3" end="3"/>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0">
                                            <p:txEl>
                                              <p:pRg st="3" end="3"/>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0">
                                            <p:txEl>
                                              <p:pRg st="3" end="3"/>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0">
                                            <p:txEl>
                                              <p:pRg st="3" end="3"/>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0">
                                            <p:txEl>
                                              <p:pRg st="3" end="3"/>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10">
                                            <p:txEl>
                                              <p:pRg st="3" end="3"/>
                                            </p:txEl>
                                          </p:spTgt>
                                        </p:tgtEl>
                                      </p:cBhvr>
                                      <p:to x="100000" y="60000"/>
                                    </p:animScale>
                                    <p:animScale>
                                      <p:cBhvr>
                                        <p:cTn id="46" dur="166" decel="50000">
                                          <p:stCondLst>
                                            <p:cond delay="676"/>
                                          </p:stCondLst>
                                        </p:cTn>
                                        <p:tgtEl>
                                          <p:spTgt spid="10">
                                            <p:txEl>
                                              <p:pRg st="3" end="3"/>
                                            </p:txEl>
                                          </p:spTgt>
                                        </p:tgtEl>
                                      </p:cBhvr>
                                      <p:to x="100000" y="100000"/>
                                    </p:animScale>
                                    <p:animScale>
                                      <p:cBhvr>
                                        <p:cTn id="47" dur="26">
                                          <p:stCondLst>
                                            <p:cond delay="1312"/>
                                          </p:stCondLst>
                                        </p:cTn>
                                        <p:tgtEl>
                                          <p:spTgt spid="10">
                                            <p:txEl>
                                              <p:pRg st="3" end="3"/>
                                            </p:txEl>
                                          </p:spTgt>
                                        </p:tgtEl>
                                      </p:cBhvr>
                                      <p:to x="100000" y="80000"/>
                                    </p:animScale>
                                    <p:animScale>
                                      <p:cBhvr>
                                        <p:cTn id="48" dur="166" decel="50000">
                                          <p:stCondLst>
                                            <p:cond delay="1338"/>
                                          </p:stCondLst>
                                        </p:cTn>
                                        <p:tgtEl>
                                          <p:spTgt spid="10">
                                            <p:txEl>
                                              <p:pRg st="3" end="3"/>
                                            </p:txEl>
                                          </p:spTgt>
                                        </p:tgtEl>
                                      </p:cBhvr>
                                      <p:to x="100000" y="100000"/>
                                    </p:animScale>
                                    <p:animScale>
                                      <p:cBhvr>
                                        <p:cTn id="49" dur="26">
                                          <p:stCondLst>
                                            <p:cond delay="1642"/>
                                          </p:stCondLst>
                                        </p:cTn>
                                        <p:tgtEl>
                                          <p:spTgt spid="10">
                                            <p:txEl>
                                              <p:pRg st="3" end="3"/>
                                            </p:txEl>
                                          </p:spTgt>
                                        </p:tgtEl>
                                      </p:cBhvr>
                                      <p:to x="100000" y="90000"/>
                                    </p:animScale>
                                    <p:animScale>
                                      <p:cBhvr>
                                        <p:cTn id="50" dur="166" decel="50000">
                                          <p:stCondLst>
                                            <p:cond delay="1668"/>
                                          </p:stCondLst>
                                        </p:cTn>
                                        <p:tgtEl>
                                          <p:spTgt spid="10">
                                            <p:txEl>
                                              <p:pRg st="3" end="3"/>
                                            </p:txEl>
                                          </p:spTgt>
                                        </p:tgtEl>
                                      </p:cBhvr>
                                      <p:to x="100000" y="100000"/>
                                    </p:animScale>
                                    <p:animScale>
                                      <p:cBhvr>
                                        <p:cTn id="51" dur="26">
                                          <p:stCondLst>
                                            <p:cond delay="1808"/>
                                          </p:stCondLst>
                                        </p:cTn>
                                        <p:tgtEl>
                                          <p:spTgt spid="10">
                                            <p:txEl>
                                              <p:pRg st="3" end="3"/>
                                            </p:txEl>
                                          </p:spTgt>
                                        </p:tgtEl>
                                      </p:cBhvr>
                                      <p:to x="100000" y="95000"/>
                                    </p:animScale>
                                    <p:animScale>
                                      <p:cBhvr>
                                        <p:cTn id="52" dur="166" decel="50000">
                                          <p:stCondLst>
                                            <p:cond delay="1834"/>
                                          </p:stCondLst>
                                        </p:cTn>
                                        <p:tgtEl>
                                          <p:spTgt spid="10">
                                            <p:txEl>
                                              <p:pRg st="3" end="3"/>
                                            </p:txEl>
                                          </p:spTgt>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0">
                                            <p:txEl>
                                              <p:pRg st="5" end="5"/>
                                            </p:txEl>
                                          </p:spTgt>
                                        </p:tgtEl>
                                        <p:attrNameLst>
                                          <p:attrName>style.visibility</p:attrName>
                                        </p:attrNameLst>
                                      </p:cBhvr>
                                      <p:to>
                                        <p:strVal val="visible"/>
                                      </p:to>
                                    </p:set>
                                    <p:animEffect transition="in" filter="wipe(down)">
                                      <p:cBhvr>
                                        <p:cTn id="55" dur="580">
                                          <p:stCondLst>
                                            <p:cond delay="0"/>
                                          </p:stCondLst>
                                        </p:cTn>
                                        <p:tgtEl>
                                          <p:spTgt spid="10">
                                            <p:txEl>
                                              <p:pRg st="5" end="5"/>
                                            </p:txEl>
                                          </p:spTgt>
                                        </p:tgtEl>
                                      </p:cBhvr>
                                    </p:animEffect>
                                    <p:anim calcmode="lin" valueType="num">
                                      <p:cBhvr>
                                        <p:cTn id="56" dur="1822" tmFilter="0,0; 0.14,0.36; 0.43,0.73; 0.71,0.91; 1.0,1.0">
                                          <p:stCondLst>
                                            <p:cond delay="0"/>
                                          </p:stCondLst>
                                        </p:cTn>
                                        <p:tgtEl>
                                          <p:spTgt spid="10">
                                            <p:txEl>
                                              <p:pRg st="5" end="5"/>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10">
                                            <p:txEl>
                                              <p:pRg st="5" end="5"/>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10">
                                            <p:txEl>
                                              <p:pRg st="5" end="5"/>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10">
                                            <p:txEl>
                                              <p:pRg st="5" end="5"/>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10">
                                            <p:txEl>
                                              <p:pRg st="5" end="5"/>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10">
                                            <p:txEl>
                                              <p:pRg st="5" end="5"/>
                                            </p:txEl>
                                          </p:spTgt>
                                        </p:tgtEl>
                                      </p:cBhvr>
                                      <p:to x="100000" y="60000"/>
                                    </p:animScale>
                                    <p:animScale>
                                      <p:cBhvr>
                                        <p:cTn id="62" dur="166" decel="50000">
                                          <p:stCondLst>
                                            <p:cond delay="676"/>
                                          </p:stCondLst>
                                        </p:cTn>
                                        <p:tgtEl>
                                          <p:spTgt spid="10">
                                            <p:txEl>
                                              <p:pRg st="5" end="5"/>
                                            </p:txEl>
                                          </p:spTgt>
                                        </p:tgtEl>
                                      </p:cBhvr>
                                      <p:to x="100000" y="100000"/>
                                    </p:animScale>
                                    <p:animScale>
                                      <p:cBhvr>
                                        <p:cTn id="63" dur="26">
                                          <p:stCondLst>
                                            <p:cond delay="1312"/>
                                          </p:stCondLst>
                                        </p:cTn>
                                        <p:tgtEl>
                                          <p:spTgt spid="10">
                                            <p:txEl>
                                              <p:pRg st="5" end="5"/>
                                            </p:txEl>
                                          </p:spTgt>
                                        </p:tgtEl>
                                      </p:cBhvr>
                                      <p:to x="100000" y="80000"/>
                                    </p:animScale>
                                    <p:animScale>
                                      <p:cBhvr>
                                        <p:cTn id="64" dur="166" decel="50000">
                                          <p:stCondLst>
                                            <p:cond delay="1338"/>
                                          </p:stCondLst>
                                        </p:cTn>
                                        <p:tgtEl>
                                          <p:spTgt spid="10">
                                            <p:txEl>
                                              <p:pRg st="5" end="5"/>
                                            </p:txEl>
                                          </p:spTgt>
                                        </p:tgtEl>
                                      </p:cBhvr>
                                      <p:to x="100000" y="100000"/>
                                    </p:animScale>
                                    <p:animScale>
                                      <p:cBhvr>
                                        <p:cTn id="65" dur="26">
                                          <p:stCondLst>
                                            <p:cond delay="1642"/>
                                          </p:stCondLst>
                                        </p:cTn>
                                        <p:tgtEl>
                                          <p:spTgt spid="10">
                                            <p:txEl>
                                              <p:pRg st="5" end="5"/>
                                            </p:txEl>
                                          </p:spTgt>
                                        </p:tgtEl>
                                      </p:cBhvr>
                                      <p:to x="100000" y="90000"/>
                                    </p:animScale>
                                    <p:animScale>
                                      <p:cBhvr>
                                        <p:cTn id="66" dur="166" decel="50000">
                                          <p:stCondLst>
                                            <p:cond delay="1668"/>
                                          </p:stCondLst>
                                        </p:cTn>
                                        <p:tgtEl>
                                          <p:spTgt spid="10">
                                            <p:txEl>
                                              <p:pRg st="5" end="5"/>
                                            </p:txEl>
                                          </p:spTgt>
                                        </p:tgtEl>
                                      </p:cBhvr>
                                      <p:to x="100000" y="100000"/>
                                    </p:animScale>
                                    <p:animScale>
                                      <p:cBhvr>
                                        <p:cTn id="67" dur="26">
                                          <p:stCondLst>
                                            <p:cond delay="1808"/>
                                          </p:stCondLst>
                                        </p:cTn>
                                        <p:tgtEl>
                                          <p:spTgt spid="10">
                                            <p:txEl>
                                              <p:pRg st="5" end="5"/>
                                            </p:txEl>
                                          </p:spTgt>
                                        </p:tgtEl>
                                      </p:cBhvr>
                                      <p:to x="100000" y="95000"/>
                                    </p:animScale>
                                    <p:animScale>
                                      <p:cBhvr>
                                        <p:cTn id="68" dur="166" decel="50000">
                                          <p:stCondLst>
                                            <p:cond delay="1834"/>
                                          </p:stCondLst>
                                        </p:cTn>
                                        <p:tgtEl>
                                          <p:spTgt spid="10">
                                            <p:txEl>
                                              <p:pRg st="5" end="5"/>
                                            </p:txEl>
                                          </p:spTgt>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10">
                                            <p:txEl>
                                              <p:pRg st="7" end="7"/>
                                            </p:txEl>
                                          </p:spTgt>
                                        </p:tgtEl>
                                        <p:attrNameLst>
                                          <p:attrName>style.visibility</p:attrName>
                                        </p:attrNameLst>
                                      </p:cBhvr>
                                      <p:to>
                                        <p:strVal val="visible"/>
                                      </p:to>
                                    </p:set>
                                    <p:animEffect transition="in" filter="wipe(down)">
                                      <p:cBhvr>
                                        <p:cTn id="71" dur="580">
                                          <p:stCondLst>
                                            <p:cond delay="0"/>
                                          </p:stCondLst>
                                        </p:cTn>
                                        <p:tgtEl>
                                          <p:spTgt spid="10">
                                            <p:txEl>
                                              <p:pRg st="7" end="7"/>
                                            </p:txEl>
                                          </p:spTgt>
                                        </p:tgtEl>
                                      </p:cBhvr>
                                    </p:animEffect>
                                    <p:anim calcmode="lin" valueType="num">
                                      <p:cBhvr>
                                        <p:cTn id="72" dur="1822" tmFilter="0,0; 0.14,0.36; 0.43,0.73; 0.71,0.91; 1.0,1.0">
                                          <p:stCondLst>
                                            <p:cond delay="0"/>
                                          </p:stCondLst>
                                        </p:cTn>
                                        <p:tgtEl>
                                          <p:spTgt spid="10">
                                            <p:txEl>
                                              <p:pRg st="7" end="7"/>
                                            </p:txEl>
                                          </p:spTgt>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10">
                                            <p:txEl>
                                              <p:pRg st="7" end="7"/>
                                            </p:txEl>
                                          </p:spTgt>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10">
                                            <p:txEl>
                                              <p:pRg st="7" end="7"/>
                                            </p:txEl>
                                          </p:spTgt>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10">
                                            <p:txEl>
                                              <p:pRg st="7" end="7"/>
                                            </p:txEl>
                                          </p:spTgt>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10">
                                            <p:txEl>
                                              <p:pRg st="7" end="7"/>
                                            </p:txEl>
                                          </p:spTgt>
                                        </p:tgtEl>
                                        <p:attrNameLst>
                                          <p:attrName>ppt_y</p:attrName>
                                        </p:attrNameLst>
                                      </p:cBhvr>
                                      <p:tavLst>
                                        <p:tav tm="0" fmla="#ppt_y-sin(pi*$)/81">
                                          <p:val>
                                            <p:fltVal val="0"/>
                                          </p:val>
                                        </p:tav>
                                        <p:tav tm="100000">
                                          <p:val>
                                            <p:fltVal val="1"/>
                                          </p:val>
                                        </p:tav>
                                      </p:tavLst>
                                    </p:anim>
                                    <p:animScale>
                                      <p:cBhvr>
                                        <p:cTn id="77" dur="26">
                                          <p:stCondLst>
                                            <p:cond delay="650"/>
                                          </p:stCondLst>
                                        </p:cTn>
                                        <p:tgtEl>
                                          <p:spTgt spid="10">
                                            <p:txEl>
                                              <p:pRg st="7" end="7"/>
                                            </p:txEl>
                                          </p:spTgt>
                                        </p:tgtEl>
                                      </p:cBhvr>
                                      <p:to x="100000" y="60000"/>
                                    </p:animScale>
                                    <p:animScale>
                                      <p:cBhvr>
                                        <p:cTn id="78" dur="166" decel="50000">
                                          <p:stCondLst>
                                            <p:cond delay="676"/>
                                          </p:stCondLst>
                                        </p:cTn>
                                        <p:tgtEl>
                                          <p:spTgt spid="10">
                                            <p:txEl>
                                              <p:pRg st="7" end="7"/>
                                            </p:txEl>
                                          </p:spTgt>
                                        </p:tgtEl>
                                      </p:cBhvr>
                                      <p:to x="100000" y="100000"/>
                                    </p:animScale>
                                    <p:animScale>
                                      <p:cBhvr>
                                        <p:cTn id="79" dur="26">
                                          <p:stCondLst>
                                            <p:cond delay="1312"/>
                                          </p:stCondLst>
                                        </p:cTn>
                                        <p:tgtEl>
                                          <p:spTgt spid="10">
                                            <p:txEl>
                                              <p:pRg st="7" end="7"/>
                                            </p:txEl>
                                          </p:spTgt>
                                        </p:tgtEl>
                                      </p:cBhvr>
                                      <p:to x="100000" y="80000"/>
                                    </p:animScale>
                                    <p:animScale>
                                      <p:cBhvr>
                                        <p:cTn id="80" dur="166" decel="50000">
                                          <p:stCondLst>
                                            <p:cond delay="1338"/>
                                          </p:stCondLst>
                                        </p:cTn>
                                        <p:tgtEl>
                                          <p:spTgt spid="10">
                                            <p:txEl>
                                              <p:pRg st="7" end="7"/>
                                            </p:txEl>
                                          </p:spTgt>
                                        </p:tgtEl>
                                      </p:cBhvr>
                                      <p:to x="100000" y="100000"/>
                                    </p:animScale>
                                    <p:animScale>
                                      <p:cBhvr>
                                        <p:cTn id="81" dur="26">
                                          <p:stCondLst>
                                            <p:cond delay="1642"/>
                                          </p:stCondLst>
                                        </p:cTn>
                                        <p:tgtEl>
                                          <p:spTgt spid="10">
                                            <p:txEl>
                                              <p:pRg st="7" end="7"/>
                                            </p:txEl>
                                          </p:spTgt>
                                        </p:tgtEl>
                                      </p:cBhvr>
                                      <p:to x="100000" y="90000"/>
                                    </p:animScale>
                                    <p:animScale>
                                      <p:cBhvr>
                                        <p:cTn id="82" dur="166" decel="50000">
                                          <p:stCondLst>
                                            <p:cond delay="1668"/>
                                          </p:stCondLst>
                                        </p:cTn>
                                        <p:tgtEl>
                                          <p:spTgt spid="10">
                                            <p:txEl>
                                              <p:pRg st="7" end="7"/>
                                            </p:txEl>
                                          </p:spTgt>
                                        </p:tgtEl>
                                      </p:cBhvr>
                                      <p:to x="100000" y="100000"/>
                                    </p:animScale>
                                    <p:animScale>
                                      <p:cBhvr>
                                        <p:cTn id="83" dur="26">
                                          <p:stCondLst>
                                            <p:cond delay="1808"/>
                                          </p:stCondLst>
                                        </p:cTn>
                                        <p:tgtEl>
                                          <p:spTgt spid="10">
                                            <p:txEl>
                                              <p:pRg st="7" end="7"/>
                                            </p:txEl>
                                          </p:spTgt>
                                        </p:tgtEl>
                                      </p:cBhvr>
                                      <p:to x="100000" y="95000"/>
                                    </p:animScale>
                                    <p:animScale>
                                      <p:cBhvr>
                                        <p:cTn id="84" dur="166" decel="50000">
                                          <p:stCondLst>
                                            <p:cond delay="1834"/>
                                          </p:stCondLst>
                                        </p:cTn>
                                        <p:tgtEl>
                                          <p:spTgt spid="10">
                                            <p:txEl>
                                              <p:pRg st="7" end="7"/>
                                            </p:txEl>
                                          </p:spTgt>
                                        </p:tgtEl>
                                      </p:cBhvr>
                                      <p:to x="100000" y="100000"/>
                                    </p:animScale>
                                  </p:childTnLst>
                                </p:cTn>
                              </p:par>
                              <p:par>
                                <p:cTn id="85" presetID="26" presetClass="entr" presetSubtype="0" fill="hold" grpId="0" nodeType="withEffect">
                                  <p:stCondLst>
                                    <p:cond delay="0"/>
                                  </p:stCondLst>
                                  <p:childTnLst>
                                    <p:set>
                                      <p:cBhvr>
                                        <p:cTn id="86" dur="1" fill="hold">
                                          <p:stCondLst>
                                            <p:cond delay="0"/>
                                          </p:stCondLst>
                                        </p:cTn>
                                        <p:tgtEl>
                                          <p:spTgt spid="10">
                                            <p:txEl>
                                              <p:pRg st="9" end="9"/>
                                            </p:txEl>
                                          </p:spTgt>
                                        </p:tgtEl>
                                        <p:attrNameLst>
                                          <p:attrName>style.visibility</p:attrName>
                                        </p:attrNameLst>
                                      </p:cBhvr>
                                      <p:to>
                                        <p:strVal val="visible"/>
                                      </p:to>
                                    </p:set>
                                    <p:animEffect transition="in" filter="wipe(down)">
                                      <p:cBhvr>
                                        <p:cTn id="87" dur="580">
                                          <p:stCondLst>
                                            <p:cond delay="0"/>
                                          </p:stCondLst>
                                        </p:cTn>
                                        <p:tgtEl>
                                          <p:spTgt spid="10">
                                            <p:txEl>
                                              <p:pRg st="9" end="9"/>
                                            </p:txEl>
                                          </p:spTgt>
                                        </p:tgtEl>
                                      </p:cBhvr>
                                    </p:animEffect>
                                    <p:anim calcmode="lin" valueType="num">
                                      <p:cBhvr>
                                        <p:cTn id="88" dur="1822" tmFilter="0,0; 0.14,0.36; 0.43,0.73; 0.71,0.91; 1.0,1.0">
                                          <p:stCondLst>
                                            <p:cond delay="0"/>
                                          </p:stCondLst>
                                        </p:cTn>
                                        <p:tgtEl>
                                          <p:spTgt spid="10">
                                            <p:txEl>
                                              <p:pRg st="9" end="9"/>
                                            </p:txEl>
                                          </p:spTgt>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10">
                                            <p:txEl>
                                              <p:pRg st="9" end="9"/>
                                            </p:txEl>
                                          </p:spTgt>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10">
                                            <p:txEl>
                                              <p:pRg st="9" end="9"/>
                                            </p:txEl>
                                          </p:spTgt>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10">
                                            <p:txEl>
                                              <p:pRg st="9" end="9"/>
                                            </p:txEl>
                                          </p:spTgt>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10">
                                            <p:txEl>
                                              <p:pRg st="9" end="9"/>
                                            </p:txEl>
                                          </p:spTgt>
                                        </p:tgtEl>
                                        <p:attrNameLst>
                                          <p:attrName>ppt_y</p:attrName>
                                        </p:attrNameLst>
                                      </p:cBhvr>
                                      <p:tavLst>
                                        <p:tav tm="0" fmla="#ppt_y-sin(pi*$)/81">
                                          <p:val>
                                            <p:fltVal val="0"/>
                                          </p:val>
                                        </p:tav>
                                        <p:tav tm="100000">
                                          <p:val>
                                            <p:fltVal val="1"/>
                                          </p:val>
                                        </p:tav>
                                      </p:tavLst>
                                    </p:anim>
                                    <p:animScale>
                                      <p:cBhvr>
                                        <p:cTn id="93" dur="26">
                                          <p:stCondLst>
                                            <p:cond delay="650"/>
                                          </p:stCondLst>
                                        </p:cTn>
                                        <p:tgtEl>
                                          <p:spTgt spid="10">
                                            <p:txEl>
                                              <p:pRg st="9" end="9"/>
                                            </p:txEl>
                                          </p:spTgt>
                                        </p:tgtEl>
                                      </p:cBhvr>
                                      <p:to x="100000" y="60000"/>
                                    </p:animScale>
                                    <p:animScale>
                                      <p:cBhvr>
                                        <p:cTn id="94" dur="166" decel="50000">
                                          <p:stCondLst>
                                            <p:cond delay="676"/>
                                          </p:stCondLst>
                                        </p:cTn>
                                        <p:tgtEl>
                                          <p:spTgt spid="10">
                                            <p:txEl>
                                              <p:pRg st="9" end="9"/>
                                            </p:txEl>
                                          </p:spTgt>
                                        </p:tgtEl>
                                      </p:cBhvr>
                                      <p:to x="100000" y="100000"/>
                                    </p:animScale>
                                    <p:animScale>
                                      <p:cBhvr>
                                        <p:cTn id="95" dur="26">
                                          <p:stCondLst>
                                            <p:cond delay="1312"/>
                                          </p:stCondLst>
                                        </p:cTn>
                                        <p:tgtEl>
                                          <p:spTgt spid="10">
                                            <p:txEl>
                                              <p:pRg st="9" end="9"/>
                                            </p:txEl>
                                          </p:spTgt>
                                        </p:tgtEl>
                                      </p:cBhvr>
                                      <p:to x="100000" y="80000"/>
                                    </p:animScale>
                                    <p:animScale>
                                      <p:cBhvr>
                                        <p:cTn id="96" dur="166" decel="50000">
                                          <p:stCondLst>
                                            <p:cond delay="1338"/>
                                          </p:stCondLst>
                                        </p:cTn>
                                        <p:tgtEl>
                                          <p:spTgt spid="10">
                                            <p:txEl>
                                              <p:pRg st="9" end="9"/>
                                            </p:txEl>
                                          </p:spTgt>
                                        </p:tgtEl>
                                      </p:cBhvr>
                                      <p:to x="100000" y="100000"/>
                                    </p:animScale>
                                    <p:animScale>
                                      <p:cBhvr>
                                        <p:cTn id="97" dur="26">
                                          <p:stCondLst>
                                            <p:cond delay="1642"/>
                                          </p:stCondLst>
                                        </p:cTn>
                                        <p:tgtEl>
                                          <p:spTgt spid="10">
                                            <p:txEl>
                                              <p:pRg st="9" end="9"/>
                                            </p:txEl>
                                          </p:spTgt>
                                        </p:tgtEl>
                                      </p:cBhvr>
                                      <p:to x="100000" y="90000"/>
                                    </p:animScale>
                                    <p:animScale>
                                      <p:cBhvr>
                                        <p:cTn id="98" dur="166" decel="50000">
                                          <p:stCondLst>
                                            <p:cond delay="1668"/>
                                          </p:stCondLst>
                                        </p:cTn>
                                        <p:tgtEl>
                                          <p:spTgt spid="10">
                                            <p:txEl>
                                              <p:pRg st="9" end="9"/>
                                            </p:txEl>
                                          </p:spTgt>
                                        </p:tgtEl>
                                      </p:cBhvr>
                                      <p:to x="100000" y="100000"/>
                                    </p:animScale>
                                    <p:animScale>
                                      <p:cBhvr>
                                        <p:cTn id="99" dur="26">
                                          <p:stCondLst>
                                            <p:cond delay="1808"/>
                                          </p:stCondLst>
                                        </p:cTn>
                                        <p:tgtEl>
                                          <p:spTgt spid="10">
                                            <p:txEl>
                                              <p:pRg st="9" end="9"/>
                                            </p:txEl>
                                          </p:spTgt>
                                        </p:tgtEl>
                                      </p:cBhvr>
                                      <p:to x="100000" y="95000"/>
                                    </p:animScale>
                                    <p:animScale>
                                      <p:cBhvr>
                                        <p:cTn id="100" dur="166" decel="50000">
                                          <p:stCondLst>
                                            <p:cond delay="1834"/>
                                          </p:stCondLst>
                                        </p:cTn>
                                        <p:tgtEl>
                                          <p:spTgt spid="10">
                                            <p:txEl>
                                              <p:pRg st="9" end="9"/>
                                            </p:txEl>
                                          </p:spTgt>
                                        </p:tgtEl>
                                      </p:cBhvr>
                                      <p:to x="100000" y="100000"/>
                                    </p:animScale>
                                  </p:childTnLst>
                                </p:cTn>
                              </p:par>
                              <p:par>
                                <p:cTn id="101" presetID="26" presetClass="entr" presetSubtype="0" fill="hold" grpId="0" nodeType="withEffect">
                                  <p:stCondLst>
                                    <p:cond delay="0"/>
                                  </p:stCondLst>
                                  <p:childTnLst>
                                    <p:set>
                                      <p:cBhvr>
                                        <p:cTn id="102" dur="1" fill="hold">
                                          <p:stCondLst>
                                            <p:cond delay="0"/>
                                          </p:stCondLst>
                                        </p:cTn>
                                        <p:tgtEl>
                                          <p:spTgt spid="10">
                                            <p:txEl>
                                              <p:pRg st="11" end="11"/>
                                            </p:txEl>
                                          </p:spTgt>
                                        </p:tgtEl>
                                        <p:attrNameLst>
                                          <p:attrName>style.visibility</p:attrName>
                                        </p:attrNameLst>
                                      </p:cBhvr>
                                      <p:to>
                                        <p:strVal val="visible"/>
                                      </p:to>
                                    </p:set>
                                    <p:animEffect transition="in" filter="wipe(down)">
                                      <p:cBhvr>
                                        <p:cTn id="103" dur="580">
                                          <p:stCondLst>
                                            <p:cond delay="0"/>
                                          </p:stCondLst>
                                        </p:cTn>
                                        <p:tgtEl>
                                          <p:spTgt spid="10">
                                            <p:txEl>
                                              <p:pRg st="11" end="11"/>
                                            </p:txEl>
                                          </p:spTgt>
                                        </p:tgtEl>
                                      </p:cBhvr>
                                    </p:animEffect>
                                    <p:anim calcmode="lin" valueType="num">
                                      <p:cBhvr>
                                        <p:cTn id="104" dur="1822" tmFilter="0,0; 0.14,0.36; 0.43,0.73; 0.71,0.91; 1.0,1.0">
                                          <p:stCondLst>
                                            <p:cond delay="0"/>
                                          </p:stCondLst>
                                        </p:cTn>
                                        <p:tgtEl>
                                          <p:spTgt spid="10">
                                            <p:txEl>
                                              <p:pRg st="11" end="11"/>
                                            </p:txEl>
                                          </p:spTgt>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10">
                                            <p:txEl>
                                              <p:pRg st="11" end="11"/>
                                            </p:txEl>
                                          </p:spTgt>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10">
                                            <p:txEl>
                                              <p:pRg st="11" end="11"/>
                                            </p:txEl>
                                          </p:spTgt>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10">
                                            <p:txEl>
                                              <p:pRg st="11" end="11"/>
                                            </p:txEl>
                                          </p:spTgt>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10">
                                            <p:txEl>
                                              <p:pRg st="11" end="11"/>
                                            </p:txEl>
                                          </p:spTgt>
                                        </p:tgtEl>
                                        <p:attrNameLst>
                                          <p:attrName>ppt_y</p:attrName>
                                        </p:attrNameLst>
                                      </p:cBhvr>
                                      <p:tavLst>
                                        <p:tav tm="0" fmla="#ppt_y-sin(pi*$)/81">
                                          <p:val>
                                            <p:fltVal val="0"/>
                                          </p:val>
                                        </p:tav>
                                        <p:tav tm="100000">
                                          <p:val>
                                            <p:fltVal val="1"/>
                                          </p:val>
                                        </p:tav>
                                      </p:tavLst>
                                    </p:anim>
                                    <p:animScale>
                                      <p:cBhvr>
                                        <p:cTn id="109" dur="26">
                                          <p:stCondLst>
                                            <p:cond delay="650"/>
                                          </p:stCondLst>
                                        </p:cTn>
                                        <p:tgtEl>
                                          <p:spTgt spid="10">
                                            <p:txEl>
                                              <p:pRg st="11" end="11"/>
                                            </p:txEl>
                                          </p:spTgt>
                                        </p:tgtEl>
                                      </p:cBhvr>
                                      <p:to x="100000" y="60000"/>
                                    </p:animScale>
                                    <p:animScale>
                                      <p:cBhvr>
                                        <p:cTn id="110" dur="166" decel="50000">
                                          <p:stCondLst>
                                            <p:cond delay="676"/>
                                          </p:stCondLst>
                                        </p:cTn>
                                        <p:tgtEl>
                                          <p:spTgt spid="10">
                                            <p:txEl>
                                              <p:pRg st="11" end="11"/>
                                            </p:txEl>
                                          </p:spTgt>
                                        </p:tgtEl>
                                      </p:cBhvr>
                                      <p:to x="100000" y="100000"/>
                                    </p:animScale>
                                    <p:animScale>
                                      <p:cBhvr>
                                        <p:cTn id="111" dur="26">
                                          <p:stCondLst>
                                            <p:cond delay="1312"/>
                                          </p:stCondLst>
                                        </p:cTn>
                                        <p:tgtEl>
                                          <p:spTgt spid="10">
                                            <p:txEl>
                                              <p:pRg st="11" end="11"/>
                                            </p:txEl>
                                          </p:spTgt>
                                        </p:tgtEl>
                                      </p:cBhvr>
                                      <p:to x="100000" y="80000"/>
                                    </p:animScale>
                                    <p:animScale>
                                      <p:cBhvr>
                                        <p:cTn id="112" dur="166" decel="50000">
                                          <p:stCondLst>
                                            <p:cond delay="1338"/>
                                          </p:stCondLst>
                                        </p:cTn>
                                        <p:tgtEl>
                                          <p:spTgt spid="10">
                                            <p:txEl>
                                              <p:pRg st="11" end="11"/>
                                            </p:txEl>
                                          </p:spTgt>
                                        </p:tgtEl>
                                      </p:cBhvr>
                                      <p:to x="100000" y="100000"/>
                                    </p:animScale>
                                    <p:animScale>
                                      <p:cBhvr>
                                        <p:cTn id="113" dur="26">
                                          <p:stCondLst>
                                            <p:cond delay="1642"/>
                                          </p:stCondLst>
                                        </p:cTn>
                                        <p:tgtEl>
                                          <p:spTgt spid="10">
                                            <p:txEl>
                                              <p:pRg st="11" end="11"/>
                                            </p:txEl>
                                          </p:spTgt>
                                        </p:tgtEl>
                                      </p:cBhvr>
                                      <p:to x="100000" y="90000"/>
                                    </p:animScale>
                                    <p:animScale>
                                      <p:cBhvr>
                                        <p:cTn id="114" dur="166" decel="50000">
                                          <p:stCondLst>
                                            <p:cond delay="1668"/>
                                          </p:stCondLst>
                                        </p:cTn>
                                        <p:tgtEl>
                                          <p:spTgt spid="10">
                                            <p:txEl>
                                              <p:pRg st="11" end="11"/>
                                            </p:txEl>
                                          </p:spTgt>
                                        </p:tgtEl>
                                      </p:cBhvr>
                                      <p:to x="100000" y="100000"/>
                                    </p:animScale>
                                    <p:animScale>
                                      <p:cBhvr>
                                        <p:cTn id="115" dur="26">
                                          <p:stCondLst>
                                            <p:cond delay="1808"/>
                                          </p:stCondLst>
                                        </p:cTn>
                                        <p:tgtEl>
                                          <p:spTgt spid="10">
                                            <p:txEl>
                                              <p:pRg st="11" end="11"/>
                                            </p:txEl>
                                          </p:spTgt>
                                        </p:tgtEl>
                                      </p:cBhvr>
                                      <p:to x="100000" y="95000"/>
                                    </p:animScale>
                                    <p:animScale>
                                      <p:cBhvr>
                                        <p:cTn id="116" dur="166" decel="50000">
                                          <p:stCondLst>
                                            <p:cond delay="1834"/>
                                          </p:stCondLst>
                                        </p:cTn>
                                        <p:tgtEl>
                                          <p:spTgt spid="10">
                                            <p:txEl>
                                              <p:pRg st="11" end="11"/>
                                            </p:txEl>
                                          </p:spTgt>
                                        </p:tgtEl>
                                      </p:cBhvr>
                                      <p:to x="100000" y="100000"/>
                                    </p:animScale>
                                  </p:childTnLst>
                                </p:cTn>
                              </p:par>
                              <p:par>
                                <p:cTn id="117" presetID="26" presetClass="entr" presetSubtype="0" fill="hold" grpId="0" nodeType="withEffect">
                                  <p:stCondLst>
                                    <p:cond delay="0"/>
                                  </p:stCondLst>
                                  <p:childTnLst>
                                    <p:set>
                                      <p:cBhvr>
                                        <p:cTn id="118" dur="1" fill="hold">
                                          <p:stCondLst>
                                            <p:cond delay="0"/>
                                          </p:stCondLst>
                                        </p:cTn>
                                        <p:tgtEl>
                                          <p:spTgt spid="10">
                                            <p:txEl>
                                              <p:pRg st="13" end="13"/>
                                            </p:txEl>
                                          </p:spTgt>
                                        </p:tgtEl>
                                        <p:attrNameLst>
                                          <p:attrName>style.visibility</p:attrName>
                                        </p:attrNameLst>
                                      </p:cBhvr>
                                      <p:to>
                                        <p:strVal val="visible"/>
                                      </p:to>
                                    </p:set>
                                    <p:animEffect transition="in" filter="wipe(down)">
                                      <p:cBhvr>
                                        <p:cTn id="119" dur="580">
                                          <p:stCondLst>
                                            <p:cond delay="0"/>
                                          </p:stCondLst>
                                        </p:cTn>
                                        <p:tgtEl>
                                          <p:spTgt spid="10">
                                            <p:txEl>
                                              <p:pRg st="13" end="13"/>
                                            </p:txEl>
                                          </p:spTgt>
                                        </p:tgtEl>
                                      </p:cBhvr>
                                    </p:animEffect>
                                    <p:anim calcmode="lin" valueType="num">
                                      <p:cBhvr>
                                        <p:cTn id="120" dur="1822" tmFilter="0,0; 0.14,0.36; 0.43,0.73; 0.71,0.91; 1.0,1.0">
                                          <p:stCondLst>
                                            <p:cond delay="0"/>
                                          </p:stCondLst>
                                        </p:cTn>
                                        <p:tgtEl>
                                          <p:spTgt spid="10">
                                            <p:txEl>
                                              <p:pRg st="13" end="13"/>
                                            </p:txEl>
                                          </p:spTgt>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10">
                                            <p:txEl>
                                              <p:pRg st="13" end="13"/>
                                            </p:txEl>
                                          </p:spTgt>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10">
                                            <p:txEl>
                                              <p:pRg st="13" end="13"/>
                                            </p:txEl>
                                          </p:spTgt>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10">
                                            <p:txEl>
                                              <p:pRg st="13" end="13"/>
                                            </p:txEl>
                                          </p:spTgt>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10">
                                            <p:txEl>
                                              <p:pRg st="13" end="13"/>
                                            </p:txEl>
                                          </p:spTgt>
                                        </p:tgtEl>
                                        <p:attrNameLst>
                                          <p:attrName>ppt_y</p:attrName>
                                        </p:attrNameLst>
                                      </p:cBhvr>
                                      <p:tavLst>
                                        <p:tav tm="0" fmla="#ppt_y-sin(pi*$)/81">
                                          <p:val>
                                            <p:fltVal val="0"/>
                                          </p:val>
                                        </p:tav>
                                        <p:tav tm="100000">
                                          <p:val>
                                            <p:fltVal val="1"/>
                                          </p:val>
                                        </p:tav>
                                      </p:tavLst>
                                    </p:anim>
                                    <p:animScale>
                                      <p:cBhvr>
                                        <p:cTn id="125" dur="26">
                                          <p:stCondLst>
                                            <p:cond delay="650"/>
                                          </p:stCondLst>
                                        </p:cTn>
                                        <p:tgtEl>
                                          <p:spTgt spid="10">
                                            <p:txEl>
                                              <p:pRg st="13" end="13"/>
                                            </p:txEl>
                                          </p:spTgt>
                                        </p:tgtEl>
                                      </p:cBhvr>
                                      <p:to x="100000" y="60000"/>
                                    </p:animScale>
                                    <p:animScale>
                                      <p:cBhvr>
                                        <p:cTn id="126" dur="166" decel="50000">
                                          <p:stCondLst>
                                            <p:cond delay="676"/>
                                          </p:stCondLst>
                                        </p:cTn>
                                        <p:tgtEl>
                                          <p:spTgt spid="10">
                                            <p:txEl>
                                              <p:pRg st="13" end="13"/>
                                            </p:txEl>
                                          </p:spTgt>
                                        </p:tgtEl>
                                      </p:cBhvr>
                                      <p:to x="100000" y="100000"/>
                                    </p:animScale>
                                    <p:animScale>
                                      <p:cBhvr>
                                        <p:cTn id="127" dur="26">
                                          <p:stCondLst>
                                            <p:cond delay="1312"/>
                                          </p:stCondLst>
                                        </p:cTn>
                                        <p:tgtEl>
                                          <p:spTgt spid="10">
                                            <p:txEl>
                                              <p:pRg st="13" end="13"/>
                                            </p:txEl>
                                          </p:spTgt>
                                        </p:tgtEl>
                                      </p:cBhvr>
                                      <p:to x="100000" y="80000"/>
                                    </p:animScale>
                                    <p:animScale>
                                      <p:cBhvr>
                                        <p:cTn id="128" dur="166" decel="50000">
                                          <p:stCondLst>
                                            <p:cond delay="1338"/>
                                          </p:stCondLst>
                                        </p:cTn>
                                        <p:tgtEl>
                                          <p:spTgt spid="10">
                                            <p:txEl>
                                              <p:pRg st="13" end="13"/>
                                            </p:txEl>
                                          </p:spTgt>
                                        </p:tgtEl>
                                      </p:cBhvr>
                                      <p:to x="100000" y="100000"/>
                                    </p:animScale>
                                    <p:animScale>
                                      <p:cBhvr>
                                        <p:cTn id="129" dur="26">
                                          <p:stCondLst>
                                            <p:cond delay="1642"/>
                                          </p:stCondLst>
                                        </p:cTn>
                                        <p:tgtEl>
                                          <p:spTgt spid="10">
                                            <p:txEl>
                                              <p:pRg st="13" end="13"/>
                                            </p:txEl>
                                          </p:spTgt>
                                        </p:tgtEl>
                                      </p:cBhvr>
                                      <p:to x="100000" y="90000"/>
                                    </p:animScale>
                                    <p:animScale>
                                      <p:cBhvr>
                                        <p:cTn id="130" dur="166" decel="50000">
                                          <p:stCondLst>
                                            <p:cond delay="1668"/>
                                          </p:stCondLst>
                                        </p:cTn>
                                        <p:tgtEl>
                                          <p:spTgt spid="10">
                                            <p:txEl>
                                              <p:pRg st="13" end="13"/>
                                            </p:txEl>
                                          </p:spTgt>
                                        </p:tgtEl>
                                      </p:cBhvr>
                                      <p:to x="100000" y="100000"/>
                                    </p:animScale>
                                    <p:animScale>
                                      <p:cBhvr>
                                        <p:cTn id="131" dur="26">
                                          <p:stCondLst>
                                            <p:cond delay="1808"/>
                                          </p:stCondLst>
                                        </p:cTn>
                                        <p:tgtEl>
                                          <p:spTgt spid="10">
                                            <p:txEl>
                                              <p:pRg st="13" end="13"/>
                                            </p:txEl>
                                          </p:spTgt>
                                        </p:tgtEl>
                                      </p:cBhvr>
                                      <p:to x="100000" y="95000"/>
                                    </p:animScale>
                                    <p:animScale>
                                      <p:cBhvr>
                                        <p:cTn id="132" dur="166" decel="50000">
                                          <p:stCondLst>
                                            <p:cond delay="1834"/>
                                          </p:stCondLst>
                                        </p:cTn>
                                        <p:tgtEl>
                                          <p:spTgt spid="10">
                                            <p:txEl>
                                              <p:pRg st="13" end="13"/>
                                            </p:txEl>
                                          </p:spTgt>
                                        </p:tgtEl>
                                      </p:cBhvr>
                                      <p:to x="100000" y="100000"/>
                                    </p:animScale>
                                  </p:childTnLst>
                                </p:cTn>
                              </p:par>
                              <p:par>
                                <p:cTn id="133" presetID="26" presetClass="entr" presetSubtype="0" fill="hold" grpId="0" nodeType="withEffect">
                                  <p:stCondLst>
                                    <p:cond delay="0"/>
                                  </p:stCondLst>
                                  <p:childTnLst>
                                    <p:set>
                                      <p:cBhvr>
                                        <p:cTn id="134" dur="1" fill="hold">
                                          <p:stCondLst>
                                            <p:cond delay="0"/>
                                          </p:stCondLst>
                                        </p:cTn>
                                        <p:tgtEl>
                                          <p:spTgt spid="10">
                                            <p:txEl>
                                              <p:pRg st="15" end="15"/>
                                            </p:txEl>
                                          </p:spTgt>
                                        </p:tgtEl>
                                        <p:attrNameLst>
                                          <p:attrName>style.visibility</p:attrName>
                                        </p:attrNameLst>
                                      </p:cBhvr>
                                      <p:to>
                                        <p:strVal val="visible"/>
                                      </p:to>
                                    </p:set>
                                    <p:animEffect transition="in" filter="wipe(down)">
                                      <p:cBhvr>
                                        <p:cTn id="135" dur="580">
                                          <p:stCondLst>
                                            <p:cond delay="0"/>
                                          </p:stCondLst>
                                        </p:cTn>
                                        <p:tgtEl>
                                          <p:spTgt spid="10">
                                            <p:txEl>
                                              <p:pRg st="15" end="15"/>
                                            </p:txEl>
                                          </p:spTgt>
                                        </p:tgtEl>
                                      </p:cBhvr>
                                    </p:animEffect>
                                    <p:anim calcmode="lin" valueType="num">
                                      <p:cBhvr>
                                        <p:cTn id="136" dur="1822" tmFilter="0,0; 0.14,0.36; 0.43,0.73; 0.71,0.91; 1.0,1.0">
                                          <p:stCondLst>
                                            <p:cond delay="0"/>
                                          </p:stCondLst>
                                        </p:cTn>
                                        <p:tgtEl>
                                          <p:spTgt spid="10">
                                            <p:txEl>
                                              <p:pRg st="15" end="15"/>
                                            </p:txEl>
                                          </p:spTgt>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10">
                                            <p:txEl>
                                              <p:pRg st="15" end="15"/>
                                            </p:txEl>
                                          </p:spTgt>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10">
                                            <p:txEl>
                                              <p:pRg st="15" end="15"/>
                                            </p:txEl>
                                          </p:spTgt>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10">
                                            <p:txEl>
                                              <p:pRg st="15" end="15"/>
                                            </p:txEl>
                                          </p:spTgt>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10">
                                            <p:txEl>
                                              <p:pRg st="15" end="15"/>
                                            </p:txEl>
                                          </p:spTgt>
                                        </p:tgtEl>
                                        <p:attrNameLst>
                                          <p:attrName>ppt_y</p:attrName>
                                        </p:attrNameLst>
                                      </p:cBhvr>
                                      <p:tavLst>
                                        <p:tav tm="0" fmla="#ppt_y-sin(pi*$)/81">
                                          <p:val>
                                            <p:fltVal val="0"/>
                                          </p:val>
                                        </p:tav>
                                        <p:tav tm="100000">
                                          <p:val>
                                            <p:fltVal val="1"/>
                                          </p:val>
                                        </p:tav>
                                      </p:tavLst>
                                    </p:anim>
                                    <p:animScale>
                                      <p:cBhvr>
                                        <p:cTn id="141" dur="26">
                                          <p:stCondLst>
                                            <p:cond delay="650"/>
                                          </p:stCondLst>
                                        </p:cTn>
                                        <p:tgtEl>
                                          <p:spTgt spid="10">
                                            <p:txEl>
                                              <p:pRg st="15" end="15"/>
                                            </p:txEl>
                                          </p:spTgt>
                                        </p:tgtEl>
                                      </p:cBhvr>
                                      <p:to x="100000" y="60000"/>
                                    </p:animScale>
                                    <p:animScale>
                                      <p:cBhvr>
                                        <p:cTn id="142" dur="166" decel="50000">
                                          <p:stCondLst>
                                            <p:cond delay="676"/>
                                          </p:stCondLst>
                                        </p:cTn>
                                        <p:tgtEl>
                                          <p:spTgt spid="10">
                                            <p:txEl>
                                              <p:pRg st="15" end="15"/>
                                            </p:txEl>
                                          </p:spTgt>
                                        </p:tgtEl>
                                      </p:cBhvr>
                                      <p:to x="100000" y="100000"/>
                                    </p:animScale>
                                    <p:animScale>
                                      <p:cBhvr>
                                        <p:cTn id="143" dur="26">
                                          <p:stCondLst>
                                            <p:cond delay="1312"/>
                                          </p:stCondLst>
                                        </p:cTn>
                                        <p:tgtEl>
                                          <p:spTgt spid="10">
                                            <p:txEl>
                                              <p:pRg st="15" end="15"/>
                                            </p:txEl>
                                          </p:spTgt>
                                        </p:tgtEl>
                                      </p:cBhvr>
                                      <p:to x="100000" y="80000"/>
                                    </p:animScale>
                                    <p:animScale>
                                      <p:cBhvr>
                                        <p:cTn id="144" dur="166" decel="50000">
                                          <p:stCondLst>
                                            <p:cond delay="1338"/>
                                          </p:stCondLst>
                                        </p:cTn>
                                        <p:tgtEl>
                                          <p:spTgt spid="10">
                                            <p:txEl>
                                              <p:pRg st="15" end="15"/>
                                            </p:txEl>
                                          </p:spTgt>
                                        </p:tgtEl>
                                      </p:cBhvr>
                                      <p:to x="100000" y="100000"/>
                                    </p:animScale>
                                    <p:animScale>
                                      <p:cBhvr>
                                        <p:cTn id="145" dur="26">
                                          <p:stCondLst>
                                            <p:cond delay="1642"/>
                                          </p:stCondLst>
                                        </p:cTn>
                                        <p:tgtEl>
                                          <p:spTgt spid="10">
                                            <p:txEl>
                                              <p:pRg st="15" end="15"/>
                                            </p:txEl>
                                          </p:spTgt>
                                        </p:tgtEl>
                                      </p:cBhvr>
                                      <p:to x="100000" y="90000"/>
                                    </p:animScale>
                                    <p:animScale>
                                      <p:cBhvr>
                                        <p:cTn id="146" dur="166" decel="50000">
                                          <p:stCondLst>
                                            <p:cond delay="1668"/>
                                          </p:stCondLst>
                                        </p:cTn>
                                        <p:tgtEl>
                                          <p:spTgt spid="10">
                                            <p:txEl>
                                              <p:pRg st="15" end="15"/>
                                            </p:txEl>
                                          </p:spTgt>
                                        </p:tgtEl>
                                      </p:cBhvr>
                                      <p:to x="100000" y="100000"/>
                                    </p:animScale>
                                    <p:animScale>
                                      <p:cBhvr>
                                        <p:cTn id="147" dur="26">
                                          <p:stCondLst>
                                            <p:cond delay="1808"/>
                                          </p:stCondLst>
                                        </p:cTn>
                                        <p:tgtEl>
                                          <p:spTgt spid="10">
                                            <p:txEl>
                                              <p:pRg st="15" end="15"/>
                                            </p:txEl>
                                          </p:spTgt>
                                        </p:tgtEl>
                                      </p:cBhvr>
                                      <p:to x="100000" y="95000"/>
                                    </p:animScale>
                                    <p:animScale>
                                      <p:cBhvr>
                                        <p:cTn id="148" dur="166" decel="50000">
                                          <p:stCondLst>
                                            <p:cond delay="1834"/>
                                          </p:stCondLst>
                                        </p:cTn>
                                        <p:tgtEl>
                                          <p:spTgt spid="10">
                                            <p:txEl>
                                              <p:pRg st="15" end="15"/>
                                            </p:txEl>
                                          </p:spTgt>
                                        </p:tgtEl>
                                      </p:cBhvr>
                                      <p:to x="100000" y="100000"/>
                                    </p:animScale>
                                  </p:childTnLst>
                                </p:cTn>
                              </p:par>
                              <p:par>
                                <p:cTn id="149" presetID="26" presetClass="entr" presetSubtype="0" fill="hold" grpId="0" nodeType="withEffect">
                                  <p:stCondLst>
                                    <p:cond delay="0"/>
                                  </p:stCondLst>
                                  <p:childTnLst>
                                    <p:set>
                                      <p:cBhvr>
                                        <p:cTn id="150" dur="1" fill="hold">
                                          <p:stCondLst>
                                            <p:cond delay="0"/>
                                          </p:stCondLst>
                                        </p:cTn>
                                        <p:tgtEl>
                                          <p:spTgt spid="10">
                                            <p:txEl>
                                              <p:pRg st="17" end="17"/>
                                            </p:txEl>
                                          </p:spTgt>
                                        </p:tgtEl>
                                        <p:attrNameLst>
                                          <p:attrName>style.visibility</p:attrName>
                                        </p:attrNameLst>
                                      </p:cBhvr>
                                      <p:to>
                                        <p:strVal val="visible"/>
                                      </p:to>
                                    </p:set>
                                    <p:animEffect transition="in" filter="wipe(down)">
                                      <p:cBhvr>
                                        <p:cTn id="151" dur="580">
                                          <p:stCondLst>
                                            <p:cond delay="0"/>
                                          </p:stCondLst>
                                        </p:cTn>
                                        <p:tgtEl>
                                          <p:spTgt spid="10">
                                            <p:txEl>
                                              <p:pRg st="17" end="17"/>
                                            </p:txEl>
                                          </p:spTgt>
                                        </p:tgtEl>
                                      </p:cBhvr>
                                    </p:animEffect>
                                    <p:anim calcmode="lin" valueType="num">
                                      <p:cBhvr>
                                        <p:cTn id="152" dur="1822" tmFilter="0,0; 0.14,0.36; 0.43,0.73; 0.71,0.91; 1.0,1.0">
                                          <p:stCondLst>
                                            <p:cond delay="0"/>
                                          </p:stCondLst>
                                        </p:cTn>
                                        <p:tgtEl>
                                          <p:spTgt spid="10">
                                            <p:txEl>
                                              <p:pRg st="17" end="17"/>
                                            </p:txEl>
                                          </p:spTgt>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10">
                                            <p:txEl>
                                              <p:pRg st="17" end="17"/>
                                            </p:txEl>
                                          </p:spTgt>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10">
                                            <p:txEl>
                                              <p:pRg st="17" end="17"/>
                                            </p:txEl>
                                          </p:spTgt>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10">
                                            <p:txEl>
                                              <p:pRg st="17" end="17"/>
                                            </p:txEl>
                                          </p:spTgt>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10">
                                            <p:txEl>
                                              <p:pRg st="17" end="17"/>
                                            </p:txEl>
                                          </p:spTgt>
                                        </p:tgtEl>
                                        <p:attrNameLst>
                                          <p:attrName>ppt_y</p:attrName>
                                        </p:attrNameLst>
                                      </p:cBhvr>
                                      <p:tavLst>
                                        <p:tav tm="0" fmla="#ppt_y-sin(pi*$)/81">
                                          <p:val>
                                            <p:fltVal val="0"/>
                                          </p:val>
                                        </p:tav>
                                        <p:tav tm="100000">
                                          <p:val>
                                            <p:fltVal val="1"/>
                                          </p:val>
                                        </p:tav>
                                      </p:tavLst>
                                    </p:anim>
                                    <p:animScale>
                                      <p:cBhvr>
                                        <p:cTn id="157" dur="26">
                                          <p:stCondLst>
                                            <p:cond delay="650"/>
                                          </p:stCondLst>
                                        </p:cTn>
                                        <p:tgtEl>
                                          <p:spTgt spid="10">
                                            <p:txEl>
                                              <p:pRg st="17" end="17"/>
                                            </p:txEl>
                                          </p:spTgt>
                                        </p:tgtEl>
                                      </p:cBhvr>
                                      <p:to x="100000" y="60000"/>
                                    </p:animScale>
                                    <p:animScale>
                                      <p:cBhvr>
                                        <p:cTn id="158" dur="166" decel="50000">
                                          <p:stCondLst>
                                            <p:cond delay="676"/>
                                          </p:stCondLst>
                                        </p:cTn>
                                        <p:tgtEl>
                                          <p:spTgt spid="10">
                                            <p:txEl>
                                              <p:pRg st="17" end="17"/>
                                            </p:txEl>
                                          </p:spTgt>
                                        </p:tgtEl>
                                      </p:cBhvr>
                                      <p:to x="100000" y="100000"/>
                                    </p:animScale>
                                    <p:animScale>
                                      <p:cBhvr>
                                        <p:cTn id="159" dur="26">
                                          <p:stCondLst>
                                            <p:cond delay="1312"/>
                                          </p:stCondLst>
                                        </p:cTn>
                                        <p:tgtEl>
                                          <p:spTgt spid="10">
                                            <p:txEl>
                                              <p:pRg st="17" end="17"/>
                                            </p:txEl>
                                          </p:spTgt>
                                        </p:tgtEl>
                                      </p:cBhvr>
                                      <p:to x="100000" y="80000"/>
                                    </p:animScale>
                                    <p:animScale>
                                      <p:cBhvr>
                                        <p:cTn id="160" dur="166" decel="50000">
                                          <p:stCondLst>
                                            <p:cond delay="1338"/>
                                          </p:stCondLst>
                                        </p:cTn>
                                        <p:tgtEl>
                                          <p:spTgt spid="10">
                                            <p:txEl>
                                              <p:pRg st="17" end="17"/>
                                            </p:txEl>
                                          </p:spTgt>
                                        </p:tgtEl>
                                      </p:cBhvr>
                                      <p:to x="100000" y="100000"/>
                                    </p:animScale>
                                    <p:animScale>
                                      <p:cBhvr>
                                        <p:cTn id="161" dur="26">
                                          <p:stCondLst>
                                            <p:cond delay="1642"/>
                                          </p:stCondLst>
                                        </p:cTn>
                                        <p:tgtEl>
                                          <p:spTgt spid="10">
                                            <p:txEl>
                                              <p:pRg st="17" end="17"/>
                                            </p:txEl>
                                          </p:spTgt>
                                        </p:tgtEl>
                                      </p:cBhvr>
                                      <p:to x="100000" y="90000"/>
                                    </p:animScale>
                                    <p:animScale>
                                      <p:cBhvr>
                                        <p:cTn id="162" dur="166" decel="50000">
                                          <p:stCondLst>
                                            <p:cond delay="1668"/>
                                          </p:stCondLst>
                                        </p:cTn>
                                        <p:tgtEl>
                                          <p:spTgt spid="10">
                                            <p:txEl>
                                              <p:pRg st="17" end="17"/>
                                            </p:txEl>
                                          </p:spTgt>
                                        </p:tgtEl>
                                      </p:cBhvr>
                                      <p:to x="100000" y="100000"/>
                                    </p:animScale>
                                    <p:animScale>
                                      <p:cBhvr>
                                        <p:cTn id="163" dur="26">
                                          <p:stCondLst>
                                            <p:cond delay="1808"/>
                                          </p:stCondLst>
                                        </p:cTn>
                                        <p:tgtEl>
                                          <p:spTgt spid="10">
                                            <p:txEl>
                                              <p:pRg st="17" end="17"/>
                                            </p:txEl>
                                          </p:spTgt>
                                        </p:tgtEl>
                                      </p:cBhvr>
                                      <p:to x="100000" y="95000"/>
                                    </p:animScale>
                                    <p:animScale>
                                      <p:cBhvr>
                                        <p:cTn id="164" dur="166" decel="50000">
                                          <p:stCondLst>
                                            <p:cond delay="1834"/>
                                          </p:stCondLst>
                                        </p:cTn>
                                        <p:tgtEl>
                                          <p:spTgt spid="10">
                                            <p:txEl>
                                              <p:pRg st="17" end="17"/>
                                            </p:txEl>
                                          </p:spTgt>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49" presetClass="entr" presetSubtype="0" decel="100000" fill="hold" nodeType="clickEffect">
                                  <p:stCondLst>
                                    <p:cond delay="0"/>
                                  </p:stCondLst>
                                  <p:childTnLst>
                                    <p:set>
                                      <p:cBhvr>
                                        <p:cTn id="168" dur="1" fill="hold">
                                          <p:stCondLst>
                                            <p:cond delay="0"/>
                                          </p:stCondLst>
                                        </p:cTn>
                                        <p:tgtEl>
                                          <p:spTgt spid="12"/>
                                        </p:tgtEl>
                                        <p:attrNameLst>
                                          <p:attrName>style.visibility</p:attrName>
                                        </p:attrNameLst>
                                      </p:cBhvr>
                                      <p:to>
                                        <p:strVal val="visible"/>
                                      </p:to>
                                    </p:set>
                                    <p:anim calcmode="lin" valueType="num">
                                      <p:cBhvr>
                                        <p:cTn id="169" dur="500" fill="hold"/>
                                        <p:tgtEl>
                                          <p:spTgt spid="12"/>
                                        </p:tgtEl>
                                        <p:attrNameLst>
                                          <p:attrName>ppt_w</p:attrName>
                                        </p:attrNameLst>
                                      </p:cBhvr>
                                      <p:tavLst>
                                        <p:tav tm="0">
                                          <p:val>
                                            <p:fltVal val="0"/>
                                          </p:val>
                                        </p:tav>
                                        <p:tav tm="100000">
                                          <p:val>
                                            <p:strVal val="#ppt_w"/>
                                          </p:val>
                                        </p:tav>
                                      </p:tavLst>
                                    </p:anim>
                                    <p:anim calcmode="lin" valueType="num">
                                      <p:cBhvr>
                                        <p:cTn id="170" dur="500" fill="hold"/>
                                        <p:tgtEl>
                                          <p:spTgt spid="12"/>
                                        </p:tgtEl>
                                        <p:attrNameLst>
                                          <p:attrName>ppt_h</p:attrName>
                                        </p:attrNameLst>
                                      </p:cBhvr>
                                      <p:tavLst>
                                        <p:tav tm="0">
                                          <p:val>
                                            <p:fltVal val="0"/>
                                          </p:val>
                                        </p:tav>
                                        <p:tav tm="100000">
                                          <p:val>
                                            <p:strVal val="#ppt_h"/>
                                          </p:val>
                                        </p:tav>
                                      </p:tavLst>
                                    </p:anim>
                                    <p:anim calcmode="lin" valueType="num">
                                      <p:cBhvr>
                                        <p:cTn id="171" dur="500" fill="hold"/>
                                        <p:tgtEl>
                                          <p:spTgt spid="12"/>
                                        </p:tgtEl>
                                        <p:attrNameLst>
                                          <p:attrName>style.rotation</p:attrName>
                                        </p:attrNameLst>
                                      </p:cBhvr>
                                      <p:tavLst>
                                        <p:tav tm="0">
                                          <p:val>
                                            <p:fltVal val="360"/>
                                          </p:val>
                                        </p:tav>
                                        <p:tav tm="100000">
                                          <p:val>
                                            <p:fltVal val="0"/>
                                          </p:val>
                                        </p:tav>
                                      </p:tavLst>
                                    </p:anim>
                                    <p:animEffect transition="in" filter="fade">
                                      <p:cBhvr>
                                        <p:cTn id="17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P spid="10"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Standardized Assessment of Concussion</a:t>
            </a:r>
            <a:endParaRPr lang="en-US" dirty="0"/>
          </a:p>
        </p:txBody>
      </p:sp>
      <p:sp>
        <p:nvSpPr>
          <p:cNvPr id="4" name="Rectangle 3"/>
          <p:cNvSpPr/>
          <p:nvPr/>
        </p:nvSpPr>
        <p:spPr>
          <a:xfrm>
            <a:off x="457200" y="1564702"/>
            <a:ext cx="4572000" cy="5170645"/>
          </a:xfrm>
          <a:prstGeom prst="rect">
            <a:avLst/>
          </a:prstGeom>
        </p:spPr>
        <p:txBody>
          <a:bodyPr>
            <a:spAutoFit/>
          </a:bodyPr>
          <a:lstStyle/>
          <a:p>
            <a:pPr marL="342900" indent="-342900">
              <a:buFont typeface="Arial"/>
              <a:buChar char="•"/>
            </a:pPr>
            <a:r>
              <a:rPr lang="en-US" sz="2200" dirty="0" smtClean="0"/>
              <a:t>The Standardized Assessment Of Concussion (SAC) takes 5-10 minutes to administer and includes measures of orientation, immediate memory, concentration and delayed recall. </a:t>
            </a:r>
          </a:p>
          <a:p>
            <a:pPr marL="342900" indent="-342900">
              <a:buFont typeface="Arial"/>
              <a:buChar char="•"/>
            </a:pPr>
            <a:r>
              <a:rPr lang="en-US" sz="2200" dirty="0" smtClean="0"/>
              <a:t>The SAC also includes a brief neurological screen including questions about Loss of Consciousness (LOC) and Post-Traumatic Amnesia (PTA), and some co-ordination and movement tests. </a:t>
            </a:r>
          </a:p>
          <a:p>
            <a:pPr marL="342900" indent="-342900">
              <a:buFont typeface="Arial"/>
              <a:buChar char="•"/>
            </a:pPr>
            <a:r>
              <a:rPr lang="en-US" sz="2200" dirty="0" smtClean="0"/>
              <a:t>The outcome of the SAC is a ‘summary score' out of 30.</a:t>
            </a:r>
            <a:endParaRPr lang="en-US" sz="2200" dirty="0"/>
          </a:p>
        </p:txBody>
      </p:sp>
      <p:pic>
        <p:nvPicPr>
          <p:cNvPr id="5" name="Picture 4"/>
          <p:cNvPicPr>
            <a:picLocks noChangeAspect="1"/>
          </p:cNvPicPr>
          <p:nvPr/>
        </p:nvPicPr>
        <p:blipFill>
          <a:blip r:embed="rId2"/>
          <a:stretch>
            <a:fillRect/>
          </a:stretch>
        </p:blipFill>
        <p:spPr>
          <a:xfrm>
            <a:off x="5029200" y="1446498"/>
            <a:ext cx="3958755" cy="5134386"/>
          </a:xfrm>
          <a:prstGeom prst="rect">
            <a:avLst/>
          </a:prstGeom>
        </p:spPr>
      </p:pic>
    </p:spTree>
    <p:extLst>
      <p:ext uri="{BB962C8B-B14F-4D97-AF65-F5344CB8AC3E}">
        <p14:creationId xmlns:p14="http://schemas.microsoft.com/office/powerpoint/2010/main" val="3489810889"/>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wheel(1)">
                                      <p:cBhvr>
                                        <p:cTn id="16" dur="20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down)">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 calcmode="lin" valueType="num">
                                      <p:cBhvr additive="base">
                                        <p:cTn id="26" dur="500"/>
                                        <p:tgtEl>
                                          <p:spTgt spid="4">
                                            <p:txEl>
                                              <p:pRg st="2" end="2"/>
                                            </p:txEl>
                                          </p:spTgt>
                                        </p:tgtEl>
                                        <p:attrNameLst>
                                          <p:attrName>ppt_y</p:attrName>
                                        </p:attrNameLst>
                                      </p:cBhvr>
                                      <p:tavLst>
                                        <p:tav tm="0">
                                          <p:val>
                                            <p:strVal val="#ppt_y+#ppt_h*1.125000"/>
                                          </p:val>
                                        </p:tav>
                                        <p:tav tm="100000">
                                          <p:val>
                                            <p:strVal val="#ppt_y"/>
                                          </p:val>
                                        </p:tav>
                                      </p:tavLst>
                                    </p:anim>
                                    <p:animEffect transition="in" filter="wipe(up)">
                                      <p:cBhvr>
                                        <p:cTn id="27" dur="500"/>
                                        <p:tgtEl>
                                          <p:spTgt spid="4">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5"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5" dur="1000" fill="hold"/>
                                        <p:tgtEl>
                                          <p:spTgt spid="5"/>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Concussion Policy</a:t>
            </a:r>
            <a:endParaRPr lang="en-US" dirty="0"/>
          </a:p>
        </p:txBody>
      </p:sp>
      <p:pic>
        <p:nvPicPr>
          <p:cNvPr id="4" name="Picture 3"/>
          <p:cNvPicPr>
            <a:picLocks noChangeAspect="1"/>
          </p:cNvPicPr>
          <p:nvPr/>
        </p:nvPicPr>
        <p:blipFill>
          <a:blip r:embed="rId2"/>
          <a:stretch>
            <a:fillRect/>
          </a:stretch>
        </p:blipFill>
        <p:spPr>
          <a:xfrm>
            <a:off x="0" y="2233470"/>
            <a:ext cx="9144000" cy="2347784"/>
          </a:xfrm>
          <a:prstGeom prst="rect">
            <a:avLst/>
          </a:prstGeom>
        </p:spPr>
      </p:pic>
      <p:sp>
        <p:nvSpPr>
          <p:cNvPr id="5" name="TextBox 4"/>
          <p:cNvSpPr txBox="1"/>
          <p:nvPr/>
        </p:nvSpPr>
        <p:spPr>
          <a:xfrm>
            <a:off x="7100174" y="6161738"/>
            <a:ext cx="1697901" cy="369332"/>
          </a:xfrm>
          <a:prstGeom prst="rect">
            <a:avLst/>
          </a:prstGeom>
          <a:noFill/>
        </p:spPr>
        <p:txBody>
          <a:bodyPr wrap="none" rtlCol="0">
            <a:spAutoFit/>
          </a:bodyPr>
          <a:lstStyle/>
          <a:p>
            <a:r>
              <a:rPr lang="en-US" dirty="0" smtClean="0"/>
              <a:t>Michael Chang</a:t>
            </a:r>
            <a:endParaRPr lang="en-US" dirty="0"/>
          </a:p>
        </p:txBody>
      </p:sp>
    </p:spTree>
    <p:extLst>
      <p:ext uri="{BB962C8B-B14F-4D97-AF65-F5344CB8AC3E}">
        <p14:creationId xmlns:p14="http://schemas.microsoft.com/office/powerpoint/2010/main" val="1915532533"/>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xmlns:p14="http://schemas.microsoft.com/office/powerpoint/2010/main">
        <p:cu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 calcmode="lin" valueType="num">
                                      <p:cBhvr>
                                        <p:cTn id="24" dur="500" fill="hold"/>
                                        <p:tgtEl>
                                          <p:spTgt spid="5"/>
                                        </p:tgtEl>
                                        <p:attrNameLst>
                                          <p:attrName>style.rotation</p:attrName>
                                        </p:attrNameLst>
                                      </p:cBhvr>
                                      <p:tavLst>
                                        <p:tav tm="0">
                                          <p:val>
                                            <p:fltVal val="360"/>
                                          </p:val>
                                        </p:tav>
                                        <p:tav tm="100000">
                                          <p:val>
                                            <p:fltVal val="0"/>
                                          </p:val>
                                        </p:tav>
                                      </p:tavLst>
                                    </p:anim>
                                    <p:animEffect transition="in" filter="fade">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Further Evaluation and Referral to Hospital</a:t>
            </a:r>
            <a:endParaRPr lang="en-US" dirty="0"/>
          </a:p>
        </p:txBody>
      </p:sp>
      <p:sp>
        <p:nvSpPr>
          <p:cNvPr id="4" name="Rectangle 3"/>
          <p:cNvSpPr/>
          <p:nvPr/>
        </p:nvSpPr>
        <p:spPr>
          <a:xfrm>
            <a:off x="273120" y="1496750"/>
            <a:ext cx="4572000" cy="4832092"/>
          </a:xfrm>
          <a:prstGeom prst="rect">
            <a:avLst/>
          </a:prstGeom>
        </p:spPr>
        <p:txBody>
          <a:bodyPr>
            <a:spAutoFit/>
          </a:bodyPr>
          <a:lstStyle/>
          <a:p>
            <a:pPr marL="285750" indent="-285750">
              <a:buFont typeface="Arial"/>
              <a:buChar char="•"/>
            </a:pPr>
            <a:r>
              <a:rPr lang="en-US" sz="2200" dirty="0" smtClean="0"/>
              <a:t>Further post-injury assessment is best performed in a quiet medical room rather than in the middle of a sports field. </a:t>
            </a:r>
          </a:p>
          <a:p>
            <a:pPr marL="285750" indent="-285750">
              <a:buFont typeface="Arial"/>
              <a:buChar char="•"/>
            </a:pPr>
            <a:r>
              <a:rPr lang="en-US" sz="2200" dirty="0" smtClean="0"/>
              <a:t>The major priorities at this stage are to establish an accurate diagnosis and exclude a catastrophic intracranial injury. </a:t>
            </a:r>
          </a:p>
          <a:p>
            <a:pPr marL="285750" indent="-285750">
              <a:buFont typeface="Arial"/>
              <a:buChar char="•"/>
            </a:pPr>
            <a:r>
              <a:rPr lang="en-US" sz="2200" dirty="0" smtClean="0"/>
              <a:t>A full neurological examination should be conducted. </a:t>
            </a:r>
          </a:p>
          <a:p>
            <a:pPr marL="285750" indent="-285750">
              <a:buFont typeface="Arial"/>
              <a:buChar char="•"/>
            </a:pPr>
            <a:r>
              <a:rPr lang="en-US" sz="2200" dirty="0" smtClean="0"/>
              <a:t>Having determined the presence of a concussive injury, the patient needs to be serially monitored until they recover fully.</a:t>
            </a:r>
          </a:p>
        </p:txBody>
      </p:sp>
      <p:pic>
        <p:nvPicPr>
          <p:cNvPr id="7" name="Picture 6"/>
          <p:cNvPicPr>
            <a:picLocks noChangeAspect="1"/>
          </p:cNvPicPr>
          <p:nvPr/>
        </p:nvPicPr>
        <p:blipFill>
          <a:blip r:embed="rId2"/>
          <a:stretch>
            <a:fillRect/>
          </a:stretch>
        </p:blipFill>
        <p:spPr>
          <a:xfrm>
            <a:off x="5029200" y="1570052"/>
            <a:ext cx="3828854" cy="2552569"/>
          </a:xfrm>
          <a:prstGeom prst="rect">
            <a:avLst/>
          </a:prstGeom>
        </p:spPr>
      </p:pic>
      <p:pic>
        <p:nvPicPr>
          <p:cNvPr id="8" name="Picture 7"/>
          <p:cNvPicPr>
            <a:picLocks noChangeAspect="1"/>
          </p:cNvPicPr>
          <p:nvPr/>
        </p:nvPicPr>
        <p:blipFill>
          <a:blip r:embed="rId3"/>
          <a:stretch>
            <a:fillRect/>
          </a:stretch>
        </p:blipFill>
        <p:spPr>
          <a:xfrm>
            <a:off x="4904501" y="4269856"/>
            <a:ext cx="4147458" cy="2330477"/>
          </a:xfrm>
          <a:prstGeom prst="rect">
            <a:avLst/>
          </a:prstGeom>
        </p:spPr>
      </p:pic>
    </p:spTree>
    <p:extLst>
      <p:ext uri="{BB962C8B-B14F-4D97-AF65-F5344CB8AC3E}">
        <p14:creationId xmlns:p14="http://schemas.microsoft.com/office/powerpoint/2010/main" val="766575804"/>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800" decel="100000"/>
                                        <p:tgtEl>
                                          <p:spTgt spid="4">
                                            <p:txEl>
                                              <p:pRg st="1" end="1"/>
                                            </p:txEl>
                                          </p:spTgt>
                                        </p:tgtEl>
                                      </p:cBhvr>
                                    </p:animEffect>
                                    <p:anim calcmode="lin" valueType="num">
                                      <p:cBhvr>
                                        <p:cTn id="23" dur="800" decel="100000" fill="hold"/>
                                        <p:tgtEl>
                                          <p:spTgt spid="4">
                                            <p:txEl>
                                              <p:pRg st="1" end="1"/>
                                            </p:txEl>
                                          </p:spTgt>
                                        </p:tgtEl>
                                        <p:attrNameLst>
                                          <p:attrName>style.rotation</p:attrName>
                                        </p:attrNameLst>
                                      </p:cBhvr>
                                      <p:tavLst>
                                        <p:tav tm="0">
                                          <p:val>
                                            <p:fltVal val="-90"/>
                                          </p:val>
                                        </p:tav>
                                        <p:tav tm="100000">
                                          <p:val>
                                            <p:fltVal val="0"/>
                                          </p:val>
                                        </p:tav>
                                      </p:tavLst>
                                    </p:anim>
                                    <p:anim calcmode="lin" valueType="num">
                                      <p:cBhvr>
                                        <p:cTn id="24" dur="800" decel="100000" fill="hold"/>
                                        <p:tgtEl>
                                          <p:spTgt spid="4">
                                            <p:txEl>
                                              <p:pRg st="1" end="1"/>
                                            </p:txEl>
                                          </p:spTgt>
                                        </p:tgtEl>
                                        <p:attrNameLst>
                                          <p:attrName>ppt_x</p:attrName>
                                        </p:attrNameLst>
                                      </p:cBhvr>
                                      <p:tavLst>
                                        <p:tav tm="0">
                                          <p:val>
                                            <p:strVal val="#ppt_x+0.4"/>
                                          </p:val>
                                        </p:tav>
                                        <p:tav tm="100000">
                                          <p:val>
                                            <p:strVal val="#ppt_x-0.05"/>
                                          </p:val>
                                        </p:tav>
                                      </p:tavLst>
                                    </p:anim>
                                    <p:anim calcmode="lin" valueType="num">
                                      <p:cBhvr>
                                        <p:cTn id="25" dur="800" decel="100000" fill="hold"/>
                                        <p:tgtEl>
                                          <p:spTgt spid="4">
                                            <p:txEl>
                                              <p:pRg st="1" end="1"/>
                                            </p:txEl>
                                          </p:spTgt>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4">
                                            <p:txEl>
                                              <p:pRg st="1" end="1"/>
                                            </p:txEl>
                                          </p:spTgt>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4">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5" presetClass="entr" presetSubtype="0" fill="hold"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fade">
                                      <p:cBhvr>
                                        <p:cTn id="32" dur="2000"/>
                                        <p:tgtEl>
                                          <p:spTgt spid="4">
                                            <p:txEl>
                                              <p:pRg st="2" end="2"/>
                                            </p:txEl>
                                          </p:spTgt>
                                        </p:tgtEl>
                                      </p:cBhvr>
                                    </p:animEffect>
                                    <p:anim calcmode="lin" valueType="num">
                                      <p:cBhvr>
                                        <p:cTn id="33" dur="2000" fill="hold"/>
                                        <p:tgtEl>
                                          <p:spTgt spid="4">
                                            <p:txEl>
                                              <p:pRg st="2" end="2"/>
                                            </p:txEl>
                                          </p:spTgt>
                                        </p:tgtEl>
                                        <p:attrNameLst>
                                          <p:attrName>style.rotation</p:attrName>
                                        </p:attrNameLst>
                                      </p:cBhvr>
                                      <p:tavLst>
                                        <p:tav tm="0">
                                          <p:val>
                                            <p:fltVal val="720"/>
                                          </p:val>
                                        </p:tav>
                                        <p:tav tm="100000">
                                          <p:val>
                                            <p:fltVal val="0"/>
                                          </p:val>
                                        </p:tav>
                                      </p:tavLst>
                                    </p:anim>
                                    <p:anim calcmode="lin" valueType="num">
                                      <p:cBhvr>
                                        <p:cTn id="34" dur="2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35" dur="2000" fill="hold"/>
                                        <p:tgtEl>
                                          <p:spTgt spid="4">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6" fill="hold">
                      <p:stCondLst>
                        <p:cond delay="indefinite"/>
                      </p:stCondLst>
                      <p:childTnLst>
                        <p:par>
                          <p:cTn id="37" fill="hold">
                            <p:stCondLst>
                              <p:cond delay="0"/>
                            </p:stCondLst>
                            <p:childTnLst>
                              <p:par>
                                <p:cTn id="38" presetID="52" presetClass="entr" presetSubtype="0" fill="hold" nodeType="clickEffect">
                                  <p:stCondLst>
                                    <p:cond delay="0"/>
                                  </p:stCondLst>
                                  <p:childTnLst>
                                    <p:set>
                                      <p:cBhvr>
                                        <p:cTn id="39" dur="1" fill="hold">
                                          <p:stCondLst>
                                            <p:cond delay="0"/>
                                          </p:stCondLst>
                                        </p:cTn>
                                        <p:tgtEl>
                                          <p:spTgt spid="4">
                                            <p:txEl>
                                              <p:pRg st="3" end="3"/>
                                            </p:txEl>
                                          </p:spTgt>
                                        </p:tgtEl>
                                        <p:attrNameLst>
                                          <p:attrName>style.visibility</p:attrName>
                                        </p:attrNameLst>
                                      </p:cBhvr>
                                      <p:to>
                                        <p:strVal val="visible"/>
                                      </p:to>
                                    </p:set>
                                    <p:animScale>
                                      <p:cBhvr>
                                        <p:cTn id="40" dur="1000" decel="50000" fill="hold">
                                          <p:stCondLst>
                                            <p:cond delay="0"/>
                                          </p:stCondLst>
                                        </p:cTn>
                                        <p:tgtEl>
                                          <p:spTgt spid="4">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4">
                                            <p:txEl>
                                              <p:pRg st="3" end="3"/>
                                            </p:txEl>
                                          </p:spTgt>
                                        </p:tgtEl>
                                        <p:attrNameLst>
                                          <p:attrName>ppt_x</p:attrName>
                                          <p:attrName>ppt_y</p:attrName>
                                        </p:attrNameLst>
                                      </p:cBhvr>
                                    </p:animMotion>
                                    <p:animEffect transition="in" filter="fade">
                                      <p:cBhvr>
                                        <p:cTn id="42" dur="1000"/>
                                        <p:tgtEl>
                                          <p:spTgt spid="4">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strips(downLeft)">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randombar(horizontal)">
                                      <p:cBhvr>
                                        <p:cTn id="5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t>The End</a:t>
            </a:r>
            <a:endParaRPr lang="en-US" sz="9600" dirty="0"/>
          </a:p>
        </p:txBody>
      </p:sp>
      <p:sp>
        <p:nvSpPr>
          <p:cNvPr id="3" name="Content Placeholder 2"/>
          <p:cNvSpPr>
            <a:spLocks noGrp="1"/>
          </p:cNvSpPr>
          <p:nvPr>
            <p:ph idx="1"/>
          </p:nvPr>
        </p:nvSpPr>
        <p:spPr>
          <a:xfrm>
            <a:off x="685800" y="2683653"/>
            <a:ext cx="7770813" cy="4257022"/>
          </a:xfrm>
        </p:spPr>
        <p:txBody>
          <a:bodyPr>
            <a:normAutofit/>
          </a:bodyPr>
          <a:lstStyle/>
          <a:p>
            <a:r>
              <a:rPr lang="en-US" sz="8000" dirty="0" smtClean="0"/>
              <a:t>Any Questions?</a:t>
            </a:r>
            <a:endParaRPr lang="en-US" sz="8000" dirty="0"/>
          </a:p>
        </p:txBody>
      </p:sp>
    </p:spTree>
    <p:extLst>
      <p:ext uri="{BB962C8B-B14F-4D97-AF65-F5344CB8AC3E}">
        <p14:creationId xmlns:p14="http://schemas.microsoft.com/office/powerpoint/2010/main" val="3839586259"/>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3">
                                            <p:txEl>
                                              <p:pRg st="0" end="0"/>
                                            </p:txEl>
                                          </p:spTgt>
                                        </p:tgtEl>
                                        <p:attrNameLst>
                                          <p:attrName>style.visibility</p:attrName>
                                        </p:attrNameLst>
                                      </p:cBhvr>
                                      <p:to>
                                        <p:strVal val="visible"/>
                                      </p:to>
                                    </p:set>
                                    <p:anim by="(-#ppt_w*2)" calcmode="lin" valueType="num">
                                      <p:cBhvr rctx="PPT">
                                        <p:cTn id="16" dur="500" autoRev="1" fill="hold">
                                          <p:stCondLst>
                                            <p:cond delay="0"/>
                                          </p:stCondLst>
                                        </p:cTn>
                                        <p:tgtEl>
                                          <p:spTgt spid="3">
                                            <p:txEl>
                                              <p:pRg st="0" end="0"/>
                                            </p:txEl>
                                          </p:spTgt>
                                        </p:tgtEl>
                                        <p:attrNameLst>
                                          <p:attrName>ppt_w</p:attrName>
                                        </p:attrNameLst>
                                      </p:cBhvr>
                                    </p:anim>
                                    <p:anim by="(#ppt_w*0.50)" calcmode="lin" valueType="num">
                                      <p:cBhvr>
                                        <p:cTn id="17" dur="500" decel="50000" autoRev="1" fill="hold">
                                          <p:stCondLst>
                                            <p:cond delay="0"/>
                                          </p:stCondLst>
                                        </p:cTn>
                                        <p:tgtEl>
                                          <p:spTgt spid="3">
                                            <p:txEl>
                                              <p:pRg st="0" end="0"/>
                                            </p:txEl>
                                          </p:spTgt>
                                        </p:tgtEl>
                                        <p:attrNameLst>
                                          <p:attrName>ppt_x</p:attrName>
                                        </p:attrNameLst>
                                      </p:cBhvr>
                                    </p:anim>
                                    <p:anim from="(-#ppt_h/2)" to="(#ppt_y)" calcmode="lin" valueType="num">
                                      <p:cBhvr>
                                        <p:cTn id="18" dur="1000" fill="hold">
                                          <p:stCondLst>
                                            <p:cond delay="0"/>
                                          </p:stCondLst>
                                        </p:cTn>
                                        <p:tgtEl>
                                          <p:spTgt spid="3">
                                            <p:txEl>
                                              <p:pRg st="0" end="0"/>
                                            </p:txEl>
                                          </p:spTgt>
                                        </p:tgtEl>
                                        <p:attrNameLst>
                                          <p:attrName>ppt_y</p:attrName>
                                        </p:attrNameLst>
                                      </p:cBhvr>
                                    </p:anim>
                                    <p:animRot by="21600000">
                                      <p:cBhvr>
                                        <p:cTn id="19" dur="1000"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Regulations</a:t>
            </a:r>
            <a:endParaRPr lang="en-US" dirty="0"/>
          </a:p>
        </p:txBody>
      </p:sp>
      <p:sp>
        <p:nvSpPr>
          <p:cNvPr id="4" name="Content Placeholder 3"/>
          <p:cNvSpPr>
            <a:spLocks noGrp="1"/>
          </p:cNvSpPr>
          <p:nvPr>
            <p:ph idx="1"/>
          </p:nvPr>
        </p:nvSpPr>
        <p:spPr/>
        <p:txBody>
          <a:bodyPr/>
          <a:lstStyle/>
          <a:p>
            <a:r>
              <a:rPr lang="en-US" dirty="0" smtClean="0"/>
              <a:t>Between 2009 and 2011, 33 states passed laws to prevent concussions in youth sports</a:t>
            </a:r>
          </a:p>
          <a:p>
            <a:r>
              <a:rPr lang="en-US" dirty="0" smtClean="0"/>
              <a:t>15 more states, including Wisconsin, passed concussion laws this year due to 2 former NFL players who committed suicide after suffering severe head injuries</a:t>
            </a:r>
            <a:endParaRPr lang="en-US" dirty="0"/>
          </a:p>
        </p:txBody>
      </p:sp>
    </p:spTree>
    <p:extLst>
      <p:ext uri="{BB962C8B-B14F-4D97-AF65-F5344CB8AC3E}">
        <p14:creationId xmlns:p14="http://schemas.microsoft.com/office/powerpoint/2010/main" val="2655793720"/>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checkerboard(across)">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checkerboard(across)">
                                      <p:cBhvr>
                                        <p:cTn id="16"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Rochester NY</a:t>
            </a:r>
            <a:endParaRPr lang="en-US" dirty="0"/>
          </a:p>
        </p:txBody>
      </p:sp>
      <p:sp>
        <p:nvSpPr>
          <p:cNvPr id="3" name="Content Placeholder 2"/>
          <p:cNvSpPr>
            <a:spLocks noGrp="1"/>
          </p:cNvSpPr>
          <p:nvPr>
            <p:ph idx="1"/>
          </p:nvPr>
        </p:nvSpPr>
        <p:spPr/>
        <p:txBody>
          <a:bodyPr>
            <a:normAutofit/>
          </a:bodyPr>
          <a:lstStyle/>
          <a:p>
            <a:r>
              <a:rPr lang="en-US" dirty="0" smtClean="0"/>
              <a:t>- Students who are believed to have suffered a concussion are removed from activity immediately and can only return when they are symptom free for 24 hours with written authorization from a doctor.</a:t>
            </a:r>
          </a:p>
          <a:p>
            <a:r>
              <a:rPr lang="en-US" dirty="0" smtClean="0"/>
              <a:t>-The new law boosts education and requires more stringent regulations for dealing with concussions.</a:t>
            </a:r>
          </a:p>
        </p:txBody>
      </p:sp>
    </p:spTree>
    <p:extLst>
      <p:ext uri="{BB962C8B-B14F-4D97-AF65-F5344CB8AC3E}">
        <p14:creationId xmlns:p14="http://schemas.microsoft.com/office/powerpoint/2010/main" val="423735136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trips(down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trips(downLeft)">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8700"/>
            <a:ext cx="8229600" cy="503238"/>
          </a:xfrm>
        </p:spPr>
        <p:txBody>
          <a:bodyPr>
            <a:normAutofit fontScale="90000"/>
          </a:bodyPr>
          <a:lstStyle/>
          <a:p>
            <a:r>
              <a:rPr lang="en-US" dirty="0" smtClean="0"/>
              <a:t>Wisconsin Act 172, signed into law on April 2, contains three main components. </a:t>
            </a:r>
            <a:br>
              <a:rPr lang="en-US" dirty="0" smtClean="0"/>
            </a:br>
            <a:endParaRPr lang="en-US" dirty="0"/>
          </a:p>
        </p:txBody>
      </p:sp>
      <p:sp>
        <p:nvSpPr>
          <p:cNvPr id="3" name="Content Placeholder 2"/>
          <p:cNvSpPr>
            <a:spLocks noGrp="1"/>
          </p:cNvSpPr>
          <p:nvPr>
            <p:ph idx="1"/>
          </p:nvPr>
        </p:nvSpPr>
        <p:spPr>
          <a:xfrm>
            <a:off x="457200" y="2107020"/>
            <a:ext cx="8229600" cy="4525963"/>
          </a:xfrm>
        </p:spPr>
        <p:txBody>
          <a:bodyPr>
            <a:normAutofit/>
          </a:bodyPr>
          <a:lstStyle/>
          <a:p>
            <a:r>
              <a:rPr lang="en-US" dirty="0" smtClean="0"/>
              <a:t>1.Parents of students 18 years old or younger must sign a concussion information form before their kids can participate on a sports team; </a:t>
            </a:r>
          </a:p>
          <a:p>
            <a:r>
              <a:rPr lang="en-US" dirty="0" smtClean="0"/>
              <a:t>2.any athlete suspected of a concussion must be immediately removed from play; </a:t>
            </a:r>
          </a:p>
          <a:p>
            <a:r>
              <a:rPr lang="en-US" dirty="0" smtClean="0"/>
              <a:t>3.and those who get removed can't return to competition until they are cleared to play by a physician.</a:t>
            </a:r>
            <a:endParaRPr lang="en-US" dirty="0"/>
          </a:p>
        </p:txBody>
      </p:sp>
    </p:spTree>
    <p:extLst>
      <p:ext uri="{BB962C8B-B14F-4D97-AF65-F5344CB8AC3E}">
        <p14:creationId xmlns:p14="http://schemas.microsoft.com/office/powerpoint/2010/main" val="34083463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xmlns:p14="http://schemas.microsoft.com/office/powerpoint/2010/mai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800" decel="100000"/>
                                        <p:tgtEl>
                                          <p:spTgt spid="3">
                                            <p:txEl>
                                              <p:pRg st="0" end="0"/>
                                            </p:txEl>
                                          </p:spTgt>
                                        </p:tgtEl>
                                      </p:cBhvr>
                                    </p:animEffect>
                                    <p:anim calcmode="lin" valueType="num">
                                      <p:cBhvr>
                                        <p:cTn id="13"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4"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5"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800" decel="100000"/>
                                        <p:tgtEl>
                                          <p:spTgt spid="3">
                                            <p:txEl>
                                              <p:pRg st="1" end="1"/>
                                            </p:txEl>
                                          </p:spTgt>
                                        </p:tgtEl>
                                      </p:cBhvr>
                                    </p:animEffect>
                                    <p:anim calcmode="lin" valueType="num">
                                      <p:cBhvr>
                                        <p:cTn id="23"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24"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5"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0" presetClass="entr" presetSubtype="0" fill="hold" grpId="0"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800" decel="100000"/>
                                        <p:tgtEl>
                                          <p:spTgt spid="3">
                                            <p:txEl>
                                              <p:pRg st="2" end="2"/>
                                            </p:txEl>
                                          </p:spTgt>
                                        </p:tgtEl>
                                      </p:cBhvr>
                                    </p:animEffect>
                                    <p:anim calcmode="lin" valueType="num">
                                      <p:cBhvr>
                                        <p:cTn id="33"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34"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5"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Policy on uninsured kids</a:t>
            </a:r>
            <a:endParaRPr lang="en-US" dirty="0"/>
          </a:p>
        </p:txBody>
      </p:sp>
      <p:sp>
        <p:nvSpPr>
          <p:cNvPr id="3" name="Content Placeholder 2"/>
          <p:cNvSpPr>
            <a:spLocks noGrp="1"/>
          </p:cNvSpPr>
          <p:nvPr>
            <p:ph idx="1"/>
          </p:nvPr>
        </p:nvSpPr>
        <p:spPr/>
        <p:txBody>
          <a:bodyPr>
            <a:normAutofit/>
          </a:bodyPr>
          <a:lstStyle/>
          <a:p>
            <a:r>
              <a:rPr lang="en-US" dirty="0" smtClean="0"/>
              <a:t>some School districts and other organizations provide insurance and care options to all HS athletes</a:t>
            </a:r>
          </a:p>
          <a:p>
            <a:r>
              <a:rPr lang="en-US" dirty="0" smtClean="0"/>
              <a:t>local school districts and community groups respond to Athletic accidents among the uninsured via fundraisers, booster club donations, and the provision of free care by health care providers such as physicians and clinics</a:t>
            </a:r>
          </a:p>
          <a:p>
            <a:endParaRPr lang="en-US" dirty="0"/>
          </a:p>
        </p:txBody>
      </p:sp>
    </p:spTree>
    <p:extLst>
      <p:ext uri="{BB962C8B-B14F-4D97-AF65-F5344CB8AC3E}">
        <p14:creationId xmlns:p14="http://schemas.microsoft.com/office/powerpoint/2010/main" val="3612219755"/>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0"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800" decel="100000"/>
                                        <p:tgtEl>
                                          <p:spTgt spid="3">
                                            <p:txEl>
                                              <p:pRg st="1" end="1"/>
                                            </p:txEl>
                                          </p:spTgt>
                                        </p:tgtEl>
                                      </p:cBhvr>
                                    </p:animEffect>
                                    <p:anim calcmode="lin" valueType="num">
                                      <p:cBhvr>
                                        <p:cTn id="24"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Concussion Prevention</a:t>
            </a:r>
            <a:endParaRPr lang="en-US" dirty="0"/>
          </a:p>
        </p:txBody>
      </p:sp>
      <p:pic>
        <p:nvPicPr>
          <p:cNvPr id="4" name="Picture 3"/>
          <p:cNvPicPr>
            <a:picLocks noChangeAspect="1"/>
          </p:cNvPicPr>
          <p:nvPr/>
        </p:nvPicPr>
        <p:blipFill>
          <a:blip r:embed="rId2"/>
          <a:stretch>
            <a:fillRect/>
          </a:stretch>
        </p:blipFill>
        <p:spPr>
          <a:xfrm>
            <a:off x="1685602" y="1580260"/>
            <a:ext cx="5717618" cy="4490929"/>
          </a:xfrm>
          <a:prstGeom prst="rect">
            <a:avLst/>
          </a:prstGeom>
        </p:spPr>
      </p:pic>
      <p:sp>
        <p:nvSpPr>
          <p:cNvPr id="5" name="TextBox 4"/>
          <p:cNvSpPr txBox="1"/>
          <p:nvPr/>
        </p:nvSpPr>
        <p:spPr>
          <a:xfrm>
            <a:off x="7244479" y="6363766"/>
            <a:ext cx="1726329" cy="369332"/>
          </a:xfrm>
          <a:prstGeom prst="rect">
            <a:avLst/>
          </a:prstGeom>
          <a:noFill/>
        </p:spPr>
        <p:txBody>
          <a:bodyPr wrap="none" rtlCol="0">
            <a:spAutoFit/>
          </a:bodyPr>
          <a:lstStyle/>
          <a:p>
            <a:r>
              <a:rPr lang="en-US" dirty="0" smtClean="0"/>
              <a:t>Steven Connors</a:t>
            </a:r>
            <a:endParaRPr lang="en-US" dirty="0"/>
          </a:p>
        </p:txBody>
      </p:sp>
    </p:spTree>
    <p:extLst>
      <p:ext uri="{BB962C8B-B14F-4D97-AF65-F5344CB8AC3E}">
        <p14:creationId xmlns:p14="http://schemas.microsoft.com/office/powerpoint/2010/main" val="114134881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457200" y="152400"/>
            <a:ext cx="8229600" cy="1143000"/>
          </a:xfrm>
        </p:spPr>
        <p:txBody>
          <a:bodyPr>
            <a:normAutofit fontScale="90000"/>
          </a:bodyPr>
          <a:lstStyle/>
          <a:p>
            <a:r>
              <a:rPr lang="en-US" dirty="0">
                <a:latin typeface="Calibri" charset="0"/>
              </a:rPr>
              <a:t>Development of Safer Equipment</a:t>
            </a:r>
          </a:p>
        </p:txBody>
      </p:sp>
      <p:sp>
        <p:nvSpPr>
          <p:cNvPr id="2051" name="Content Placeholder 2"/>
          <p:cNvSpPr>
            <a:spLocks noGrp="1"/>
          </p:cNvSpPr>
          <p:nvPr>
            <p:ph idx="1"/>
          </p:nvPr>
        </p:nvSpPr>
        <p:spPr>
          <a:xfrm>
            <a:off x="228600" y="1143000"/>
            <a:ext cx="5638800" cy="4983163"/>
          </a:xfrm>
        </p:spPr>
        <p:txBody>
          <a:bodyPr>
            <a:normAutofit fontScale="92500" lnSpcReduction="10000"/>
          </a:bodyPr>
          <a:lstStyle/>
          <a:p>
            <a:r>
              <a:rPr lang="en-US" sz="2000" dirty="0">
                <a:latin typeface="Calibri" charset="0"/>
              </a:rPr>
              <a:t>Former Harvard quarterback Vin Ferrara set out to make a helmet that fights what he and his company refer to as a "silent epidemic.</a:t>
            </a:r>
            <a:r>
              <a:rPr lang="ja-JP" altLang="en-US" sz="2000" dirty="0">
                <a:latin typeface="Calibri" charset="0"/>
              </a:rPr>
              <a:t>“</a:t>
            </a:r>
            <a:endParaRPr lang="en-US" sz="2000" dirty="0">
              <a:latin typeface="Calibri" charset="0"/>
            </a:endParaRPr>
          </a:p>
          <a:p>
            <a:r>
              <a:rPr lang="en-US" sz="2000" dirty="0">
                <a:latin typeface="Calibri" charset="0"/>
              </a:rPr>
              <a:t>With his focus solely on helmets, Ferrara founded </a:t>
            </a:r>
            <a:r>
              <a:rPr lang="en-US" sz="2000" dirty="0" err="1">
                <a:latin typeface="Calibri" charset="0"/>
              </a:rPr>
              <a:t>Xenith</a:t>
            </a:r>
            <a:r>
              <a:rPr lang="en-US" sz="2000" dirty="0">
                <a:latin typeface="Calibri" charset="0"/>
              </a:rPr>
              <a:t>, and created, tested and launched the X1 -- which ditched the typical in-helmet padding for shock absorbers that, as Ferrara puts it, work like an airbag in a car, reducing the speed with which the head moves on every hit. </a:t>
            </a:r>
          </a:p>
          <a:p>
            <a:r>
              <a:rPr lang="en-US" sz="2000" dirty="0">
                <a:latin typeface="Calibri" charset="0"/>
              </a:rPr>
              <a:t>Robert Cantu, chief of neurosurgery service and director of sports medicine at Emerson Hospital in Concord, Mass., and co-director of the Neurologic Sports Injury Center at Brigham and Women's Hospital in Boston, has called the helmet "perhaps the greatest new head protection system to emerge in the last 30 years."</a:t>
            </a:r>
          </a:p>
        </p:txBody>
      </p:sp>
      <p:pic>
        <p:nvPicPr>
          <p:cNvPr id="2052" name="Picture 3" descr="Xenith X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2057400"/>
            <a:ext cx="3124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9488605"/>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xmlns:p14="http://schemas.microsoft.com/office/powerpoint/2010/main" spd="slow">
        <p:circl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900" decel="100000" fill="hold"/>
                                        <p:tgtEl>
                                          <p:spTgt spid="205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050"/>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0" presetClass="entr" presetSubtype="0" fill="hold" nodeType="clickEffect">
                                  <p:stCondLst>
                                    <p:cond delay="0"/>
                                  </p:stCondLst>
                                  <p:childTnLst>
                                    <p:set>
                                      <p:cBhvr>
                                        <p:cTn id="14" dur="1" fill="hold">
                                          <p:stCondLst>
                                            <p:cond delay="0"/>
                                          </p:stCondLst>
                                        </p:cTn>
                                        <p:tgtEl>
                                          <p:spTgt spid="2051">
                                            <p:txEl>
                                              <p:pRg st="0" end="0"/>
                                            </p:txEl>
                                          </p:spTgt>
                                        </p:tgtEl>
                                        <p:attrNameLst>
                                          <p:attrName>style.visibility</p:attrName>
                                        </p:attrNameLst>
                                      </p:cBhvr>
                                      <p:to>
                                        <p:strVal val="visible"/>
                                      </p:to>
                                    </p:set>
                                    <p:animEffect transition="in" filter="wedge">
                                      <p:cBhvr>
                                        <p:cTn id="15" dur="2000"/>
                                        <p:tgtEl>
                                          <p:spTgt spid="2051">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2051">
                                            <p:txEl>
                                              <p:pRg st="1" end="1"/>
                                            </p:txEl>
                                          </p:spTgt>
                                        </p:tgtEl>
                                        <p:attrNameLst>
                                          <p:attrName>style.visibility</p:attrName>
                                        </p:attrNameLst>
                                      </p:cBhvr>
                                      <p:to>
                                        <p:strVal val="visible"/>
                                      </p:to>
                                    </p:set>
                                    <p:animEffect transition="in" filter="wheel(1)">
                                      <p:cBhvr>
                                        <p:cTn id="20" dur="2000"/>
                                        <p:tgtEl>
                                          <p:spTgt spid="205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2051">
                                            <p:txEl>
                                              <p:pRg st="2" end="2"/>
                                            </p:txEl>
                                          </p:spTgt>
                                        </p:tgtEl>
                                        <p:attrNameLst>
                                          <p:attrName>style.visibility</p:attrName>
                                        </p:attrNameLst>
                                      </p:cBhvr>
                                      <p:to>
                                        <p:strVal val="visible"/>
                                      </p:to>
                                    </p:set>
                                    <p:animEffect transition="in" filter="wipe(down)">
                                      <p:cBhvr>
                                        <p:cTn id="25" dur="500"/>
                                        <p:tgtEl>
                                          <p:spTgt spid="2051">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052"/>
                                        </p:tgtEl>
                                        <p:attrNameLst>
                                          <p:attrName>style.visibility</p:attrName>
                                        </p:attrNameLst>
                                      </p:cBhvr>
                                      <p:to>
                                        <p:strVal val="visible"/>
                                      </p:to>
                                    </p:set>
                                    <p:animEffect transition="in" filter="fade">
                                      <p:cBhvr>
                                        <p:cTn id="30"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43780"/>
            <a:ext cx="7696200" cy="715963"/>
          </a:xfrm>
        </p:spPr>
        <p:txBody>
          <a:bodyPr rtlCol="0">
            <a:normAutofit fontScale="90000"/>
          </a:bodyPr>
          <a:lstStyle/>
          <a:p>
            <a:pPr fontAlgn="auto">
              <a:spcAft>
                <a:spcPts val="0"/>
              </a:spcAft>
              <a:defRPr/>
            </a:pPr>
            <a:r>
              <a:rPr lang="en-US" dirty="0" smtClean="0">
                <a:ea typeface="+mj-ea"/>
              </a:rPr>
              <a:t>No Helmet Manufacturer Believes Equipment to be the Cure-all</a:t>
            </a:r>
          </a:p>
        </p:txBody>
      </p:sp>
      <p:sp>
        <p:nvSpPr>
          <p:cNvPr id="3075" name="Content Placeholder 2"/>
          <p:cNvSpPr>
            <a:spLocks noGrp="1"/>
          </p:cNvSpPr>
          <p:nvPr>
            <p:ph idx="1"/>
          </p:nvPr>
        </p:nvSpPr>
        <p:spPr>
          <a:xfrm>
            <a:off x="385045" y="1874370"/>
            <a:ext cx="4724400" cy="4830763"/>
          </a:xfrm>
        </p:spPr>
        <p:txBody>
          <a:bodyPr/>
          <a:lstStyle/>
          <a:p>
            <a:r>
              <a:rPr lang="en-US" sz="2000" dirty="0">
                <a:latin typeface="Calibri" charset="0"/>
              </a:rPr>
              <a:t>Proper tackling technique -- keeping the head up and avoiding helmet-to-helmet collisions -- is the other element of prevention.</a:t>
            </a:r>
          </a:p>
          <a:p>
            <a:r>
              <a:rPr lang="en-US" sz="2000" dirty="0">
                <a:latin typeface="Calibri" charset="0"/>
              </a:rPr>
              <a:t>"As far as warding [concussions] off, the biggest thing is teaching the game properly so that the technique does not allow itself to have concussions," said Mike </a:t>
            </a:r>
            <a:r>
              <a:rPr lang="en-US" sz="2000" dirty="0" err="1">
                <a:latin typeface="Calibri" charset="0"/>
              </a:rPr>
              <a:t>Kirschner</a:t>
            </a:r>
            <a:r>
              <a:rPr lang="en-US" sz="2000" dirty="0">
                <a:latin typeface="Calibri" charset="0"/>
              </a:rPr>
              <a:t>, coach at Ben Davis High School in Indianapolis.</a:t>
            </a:r>
          </a:p>
          <a:p>
            <a:r>
              <a:rPr lang="en-US" sz="2000" dirty="0">
                <a:latin typeface="Calibri" charset="0"/>
              </a:rPr>
              <a:t>Reduction, not elimination, is the key word when it comes to concussions.</a:t>
            </a:r>
          </a:p>
        </p:txBody>
      </p:sp>
      <p:pic>
        <p:nvPicPr>
          <p:cNvPr id="3076" name="Picture 3" descr="heads up footballl.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1676400"/>
            <a:ext cx="28956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1418523"/>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grpId="0" nodeType="clickEffect">
                                  <p:stCondLst>
                                    <p:cond delay="0"/>
                                  </p:stCondLst>
                                  <p:childTnLst>
                                    <p:set>
                                      <p:cBhvr>
                                        <p:cTn id="15" dur="1" fill="hold">
                                          <p:stCondLst>
                                            <p:cond delay="0"/>
                                          </p:stCondLst>
                                        </p:cTn>
                                        <p:tgtEl>
                                          <p:spTgt spid="3075">
                                            <p:txEl>
                                              <p:pRg st="0" end="0"/>
                                            </p:txEl>
                                          </p:spTgt>
                                        </p:tgtEl>
                                        <p:attrNameLst>
                                          <p:attrName>style.visibility</p:attrName>
                                        </p:attrNameLst>
                                      </p:cBhvr>
                                      <p:to>
                                        <p:strVal val="visible"/>
                                      </p:to>
                                    </p:set>
                                    <p:animEffect transition="in" filter="fade">
                                      <p:cBhvr>
                                        <p:cTn id="16" dur="2000"/>
                                        <p:tgtEl>
                                          <p:spTgt spid="3075">
                                            <p:txEl>
                                              <p:pRg st="0" end="0"/>
                                            </p:txEl>
                                          </p:spTgt>
                                        </p:tgtEl>
                                      </p:cBhvr>
                                    </p:animEffect>
                                    <p:anim calcmode="lin" valueType="num">
                                      <p:cBhvr>
                                        <p:cTn id="17" dur="2000" fill="hold"/>
                                        <p:tgtEl>
                                          <p:spTgt spid="3075">
                                            <p:txEl>
                                              <p:pRg st="0" end="0"/>
                                            </p:txEl>
                                          </p:spTgt>
                                        </p:tgtEl>
                                        <p:attrNameLst>
                                          <p:attrName>style.rotation</p:attrName>
                                        </p:attrNameLst>
                                      </p:cBhvr>
                                      <p:tavLst>
                                        <p:tav tm="0">
                                          <p:val>
                                            <p:fltVal val="720"/>
                                          </p:val>
                                        </p:tav>
                                        <p:tav tm="100000">
                                          <p:val>
                                            <p:fltVal val="0"/>
                                          </p:val>
                                        </p:tav>
                                      </p:tavLst>
                                    </p:anim>
                                    <p:anim calcmode="lin" valueType="num">
                                      <p:cBhvr>
                                        <p:cTn id="18" dur="2000" fill="hold"/>
                                        <p:tgtEl>
                                          <p:spTgt spid="3075">
                                            <p:txEl>
                                              <p:pRg st="0" end="0"/>
                                            </p:txEl>
                                          </p:spTgt>
                                        </p:tgtEl>
                                        <p:attrNameLst>
                                          <p:attrName>ppt_h</p:attrName>
                                        </p:attrNameLst>
                                      </p:cBhvr>
                                      <p:tavLst>
                                        <p:tav tm="0">
                                          <p:val>
                                            <p:fltVal val="0"/>
                                          </p:val>
                                        </p:tav>
                                        <p:tav tm="100000">
                                          <p:val>
                                            <p:strVal val="#ppt_h"/>
                                          </p:val>
                                        </p:tav>
                                      </p:tavLst>
                                    </p:anim>
                                    <p:anim calcmode="lin" valueType="num">
                                      <p:cBhvr>
                                        <p:cTn id="19" dur="2000" fill="hold"/>
                                        <p:tgtEl>
                                          <p:spTgt spid="3075">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20" fill="hold">
                      <p:stCondLst>
                        <p:cond delay="indefinite"/>
                      </p:stCondLst>
                      <p:childTnLst>
                        <p:par>
                          <p:cTn id="21" fill="hold">
                            <p:stCondLst>
                              <p:cond delay="0"/>
                            </p:stCondLst>
                            <p:childTnLst>
                              <p:par>
                                <p:cTn id="22" presetID="35" presetClass="entr" presetSubtype="0" fill="hold" grpId="0" nodeType="clickEffect">
                                  <p:stCondLst>
                                    <p:cond delay="0"/>
                                  </p:stCondLst>
                                  <p:childTnLst>
                                    <p:set>
                                      <p:cBhvr>
                                        <p:cTn id="23" dur="1" fill="hold">
                                          <p:stCondLst>
                                            <p:cond delay="0"/>
                                          </p:stCondLst>
                                        </p:cTn>
                                        <p:tgtEl>
                                          <p:spTgt spid="3075">
                                            <p:txEl>
                                              <p:pRg st="1" end="1"/>
                                            </p:txEl>
                                          </p:spTgt>
                                        </p:tgtEl>
                                        <p:attrNameLst>
                                          <p:attrName>style.visibility</p:attrName>
                                        </p:attrNameLst>
                                      </p:cBhvr>
                                      <p:to>
                                        <p:strVal val="visible"/>
                                      </p:to>
                                    </p:set>
                                    <p:animEffect transition="in" filter="fade">
                                      <p:cBhvr>
                                        <p:cTn id="24" dur="2000"/>
                                        <p:tgtEl>
                                          <p:spTgt spid="3075">
                                            <p:txEl>
                                              <p:pRg st="1" end="1"/>
                                            </p:txEl>
                                          </p:spTgt>
                                        </p:tgtEl>
                                      </p:cBhvr>
                                    </p:animEffect>
                                    <p:anim calcmode="lin" valueType="num">
                                      <p:cBhvr>
                                        <p:cTn id="25" dur="2000" fill="hold"/>
                                        <p:tgtEl>
                                          <p:spTgt spid="3075">
                                            <p:txEl>
                                              <p:pRg st="1" end="1"/>
                                            </p:txEl>
                                          </p:spTgt>
                                        </p:tgtEl>
                                        <p:attrNameLst>
                                          <p:attrName>style.rotation</p:attrName>
                                        </p:attrNameLst>
                                      </p:cBhvr>
                                      <p:tavLst>
                                        <p:tav tm="0">
                                          <p:val>
                                            <p:fltVal val="720"/>
                                          </p:val>
                                        </p:tav>
                                        <p:tav tm="100000">
                                          <p:val>
                                            <p:fltVal val="0"/>
                                          </p:val>
                                        </p:tav>
                                      </p:tavLst>
                                    </p:anim>
                                    <p:anim calcmode="lin" valueType="num">
                                      <p:cBhvr>
                                        <p:cTn id="26" dur="2000" fill="hold"/>
                                        <p:tgtEl>
                                          <p:spTgt spid="3075">
                                            <p:txEl>
                                              <p:pRg st="1" end="1"/>
                                            </p:txEl>
                                          </p:spTgt>
                                        </p:tgtEl>
                                        <p:attrNameLst>
                                          <p:attrName>ppt_h</p:attrName>
                                        </p:attrNameLst>
                                      </p:cBhvr>
                                      <p:tavLst>
                                        <p:tav tm="0">
                                          <p:val>
                                            <p:fltVal val="0"/>
                                          </p:val>
                                        </p:tav>
                                        <p:tav tm="100000">
                                          <p:val>
                                            <p:strVal val="#ppt_h"/>
                                          </p:val>
                                        </p:tav>
                                      </p:tavLst>
                                    </p:anim>
                                    <p:anim calcmode="lin" valueType="num">
                                      <p:cBhvr>
                                        <p:cTn id="27" dur="2000" fill="hold"/>
                                        <p:tgtEl>
                                          <p:spTgt spid="3075">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8" fill="hold">
                      <p:stCondLst>
                        <p:cond delay="indefinite"/>
                      </p:stCondLst>
                      <p:childTnLst>
                        <p:par>
                          <p:cTn id="29" fill="hold">
                            <p:stCondLst>
                              <p:cond delay="0"/>
                            </p:stCondLst>
                            <p:childTnLst>
                              <p:par>
                                <p:cTn id="30" presetID="35" presetClass="entr" presetSubtype="0" fill="hold" grpId="0" nodeType="clickEffect">
                                  <p:stCondLst>
                                    <p:cond delay="0"/>
                                  </p:stCondLst>
                                  <p:childTnLst>
                                    <p:set>
                                      <p:cBhvr>
                                        <p:cTn id="31" dur="1" fill="hold">
                                          <p:stCondLst>
                                            <p:cond delay="0"/>
                                          </p:stCondLst>
                                        </p:cTn>
                                        <p:tgtEl>
                                          <p:spTgt spid="3075">
                                            <p:txEl>
                                              <p:pRg st="2" end="2"/>
                                            </p:txEl>
                                          </p:spTgt>
                                        </p:tgtEl>
                                        <p:attrNameLst>
                                          <p:attrName>style.visibility</p:attrName>
                                        </p:attrNameLst>
                                      </p:cBhvr>
                                      <p:to>
                                        <p:strVal val="visible"/>
                                      </p:to>
                                    </p:set>
                                    <p:animEffect transition="in" filter="fade">
                                      <p:cBhvr>
                                        <p:cTn id="32" dur="2000"/>
                                        <p:tgtEl>
                                          <p:spTgt spid="3075">
                                            <p:txEl>
                                              <p:pRg st="2" end="2"/>
                                            </p:txEl>
                                          </p:spTgt>
                                        </p:tgtEl>
                                      </p:cBhvr>
                                    </p:animEffect>
                                    <p:anim calcmode="lin" valueType="num">
                                      <p:cBhvr>
                                        <p:cTn id="33" dur="2000" fill="hold"/>
                                        <p:tgtEl>
                                          <p:spTgt spid="3075">
                                            <p:txEl>
                                              <p:pRg st="2" end="2"/>
                                            </p:txEl>
                                          </p:spTgt>
                                        </p:tgtEl>
                                        <p:attrNameLst>
                                          <p:attrName>style.rotation</p:attrName>
                                        </p:attrNameLst>
                                      </p:cBhvr>
                                      <p:tavLst>
                                        <p:tav tm="0">
                                          <p:val>
                                            <p:fltVal val="720"/>
                                          </p:val>
                                        </p:tav>
                                        <p:tav tm="100000">
                                          <p:val>
                                            <p:fltVal val="0"/>
                                          </p:val>
                                        </p:tav>
                                      </p:tavLst>
                                    </p:anim>
                                    <p:anim calcmode="lin" valueType="num">
                                      <p:cBhvr>
                                        <p:cTn id="34" dur="2000" fill="hold"/>
                                        <p:tgtEl>
                                          <p:spTgt spid="3075">
                                            <p:txEl>
                                              <p:pRg st="2" end="2"/>
                                            </p:txEl>
                                          </p:spTgt>
                                        </p:tgtEl>
                                        <p:attrNameLst>
                                          <p:attrName>ppt_h</p:attrName>
                                        </p:attrNameLst>
                                      </p:cBhvr>
                                      <p:tavLst>
                                        <p:tav tm="0">
                                          <p:val>
                                            <p:fltVal val="0"/>
                                          </p:val>
                                        </p:tav>
                                        <p:tav tm="100000">
                                          <p:val>
                                            <p:strVal val="#ppt_h"/>
                                          </p:val>
                                        </p:tav>
                                      </p:tavLst>
                                    </p:anim>
                                    <p:anim calcmode="lin" valueType="num">
                                      <p:cBhvr>
                                        <p:cTn id="35" dur="2000" fill="hold"/>
                                        <p:tgtEl>
                                          <p:spTgt spid="3075">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6" fill="hold">
                      <p:stCondLst>
                        <p:cond delay="indefinite"/>
                      </p:stCondLst>
                      <p:childTnLst>
                        <p:par>
                          <p:cTn id="37" fill="hold">
                            <p:stCondLst>
                              <p:cond delay="0"/>
                            </p:stCondLst>
                            <p:childTnLst>
                              <p:par>
                                <p:cTn id="38" presetID="19" presetClass="entr" presetSubtype="10" fill="hold" nodeType="clickEffect">
                                  <p:stCondLst>
                                    <p:cond delay="0"/>
                                  </p:stCondLst>
                                  <p:childTnLst>
                                    <p:set>
                                      <p:cBhvr>
                                        <p:cTn id="39" dur="1" fill="hold">
                                          <p:stCondLst>
                                            <p:cond delay="0"/>
                                          </p:stCondLst>
                                        </p:cTn>
                                        <p:tgtEl>
                                          <p:spTgt spid="3076"/>
                                        </p:tgtEl>
                                        <p:attrNameLst>
                                          <p:attrName>style.visibility</p:attrName>
                                        </p:attrNameLst>
                                      </p:cBhvr>
                                      <p:to>
                                        <p:strVal val="visible"/>
                                      </p:to>
                                    </p:set>
                                    <p:anim calcmode="lin" valueType="num">
                                      <p:cBhvr>
                                        <p:cTn id="40" dur="5000" fill="hold"/>
                                        <p:tgtEl>
                                          <p:spTgt spid="3076"/>
                                        </p:tgtEl>
                                        <p:attrNameLst>
                                          <p:attrName>ppt_w</p:attrName>
                                        </p:attrNameLst>
                                      </p:cBhvr>
                                      <p:tavLst>
                                        <p:tav tm="0" fmla="#ppt_w*sin(2.5*pi*$)">
                                          <p:val>
                                            <p:fltVal val="0"/>
                                          </p:val>
                                        </p:tav>
                                        <p:tav tm="100000">
                                          <p:val>
                                            <p:fltVal val="1"/>
                                          </p:val>
                                        </p:tav>
                                      </p:tavLst>
                                    </p:anim>
                                    <p:anim calcmode="lin" valueType="num">
                                      <p:cBhvr>
                                        <p:cTn id="41" dur="5000" fill="hold"/>
                                        <p:tgtEl>
                                          <p:spTgt spid="307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075"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tory">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Story">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Story">
      <a:fillStyleLst>
        <a:solidFill>
          <a:schemeClr val="phClr"/>
        </a:solidFill>
        <a:blipFill rotWithShape="1">
          <a:blip xmlns:r="http://schemas.openxmlformats.org/officeDocument/2006/relationships" r:embed="rId1">
            <a:duotone>
              <a:schemeClr val="phClr">
                <a:shade val="10000"/>
                <a:satMod val="150000"/>
                <a:lumMod val="120000"/>
              </a:schemeClr>
              <a:schemeClr val="phClr">
                <a:satMod val="350000"/>
                <a:lumMod val="150000"/>
              </a:schemeClr>
            </a:duotone>
          </a:blip>
          <a:tile tx="0" ty="0" sx="20000" sy="20000" flip="none" algn="ctr"/>
        </a:blipFill>
        <a:gradFill rotWithShape="1">
          <a:gsLst>
            <a:gs pos="0">
              <a:schemeClr val="phClr">
                <a:shade val="20000"/>
                <a:satMod val="130000"/>
              </a:schemeClr>
            </a:gs>
            <a:gs pos="50000">
              <a:schemeClr val="phClr">
                <a:shade val="90000"/>
                <a:satMod val="130000"/>
              </a:schemeClr>
            </a:gs>
            <a:gs pos="100000">
              <a:schemeClr val="phClr">
                <a:shade val="100000"/>
                <a:satMod val="200000"/>
                <a:lumMod val="120000"/>
              </a:schemeClr>
            </a:gs>
          </a:gsLst>
          <a:lin ang="16200000" scaled="0"/>
        </a:gradFill>
      </a:fillStyleLst>
      <a:lnStyleLst>
        <a:ln w="6350" cap="flat" cmpd="sng" algn="ctr">
          <a:solidFill>
            <a:schemeClr val="phClr">
              <a:shade val="95000"/>
              <a:satMod val="105000"/>
            </a:schemeClr>
          </a:solidFill>
          <a:prstDash val="solid"/>
        </a:ln>
        <a:ln w="19050"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outerShdw blurRad="88900" dist="50800" dir="2100000" sx="104000" sy="104000" algn="br" rotWithShape="0">
              <a:srgbClr val="000000">
                <a:alpha val="55000"/>
              </a:srgbClr>
            </a:outerShdw>
          </a:effectLst>
        </a:effectStyle>
        <a:effectStyle>
          <a:effectLst>
            <a:outerShdw blurRad="127000" dist="63500" dir="5400000" sx="103000" sy="103000" rotWithShape="0">
              <a:srgbClr val="000000">
                <a:alpha val="75000"/>
              </a:srgbClr>
            </a:outerShdw>
          </a:effectLst>
          <a:scene3d>
            <a:camera prst="perspectiveFront" fov="3000000"/>
            <a:lightRig rig="balanced" dir="t">
              <a:rot lat="0" lon="0" rev="18000000"/>
            </a:lightRig>
          </a:scene3d>
          <a:sp3d prstMaterial="plastic">
            <a:bevelT w="254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2">
            <a:duotone>
              <a:schemeClr val="phClr">
                <a:shade val="10000"/>
                <a:satMod val="150000"/>
              </a:schemeClr>
              <a:schemeClr val="phClr">
                <a:tint val="60000"/>
                <a:satMod val="4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Story.thmx</Template>
  <TotalTime>516</TotalTime>
  <Words>1340</Words>
  <Application>Microsoft Macintosh PowerPoint</Application>
  <PresentationFormat>On-screen Show (4:3)</PresentationFormat>
  <Paragraphs>128</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Story</vt:lpstr>
      <vt:lpstr>Policy, Prevention, Report and Assessment of High School Sports Concussions</vt:lpstr>
      <vt:lpstr>Concussion Policy</vt:lpstr>
      <vt:lpstr>Safety Regulations</vt:lpstr>
      <vt:lpstr>Rochester NY</vt:lpstr>
      <vt:lpstr>Wisconsin Act 172, signed into law on April 2, contains three main components.  </vt:lpstr>
      <vt:lpstr>Policy on uninsured kids</vt:lpstr>
      <vt:lpstr>Concussion Prevention</vt:lpstr>
      <vt:lpstr>Development of Safer Equipment</vt:lpstr>
      <vt:lpstr>No Helmet Manufacturer Believes Equipment to be the Cure-all</vt:lpstr>
      <vt:lpstr>Gfeller-Waller Concussion Awareness Act  </vt:lpstr>
      <vt:lpstr>Reporting Concussions</vt:lpstr>
      <vt:lpstr>Why should concussions be reported?</vt:lpstr>
      <vt:lpstr>Statistics on Concussion Reporting</vt:lpstr>
      <vt:lpstr>Why Do Concussions Go Unreported?</vt:lpstr>
      <vt:lpstr>Concussions Assessment</vt:lpstr>
      <vt:lpstr>Immediate Signs and Symptoms</vt:lpstr>
      <vt:lpstr>Concussion Assessment</vt:lpstr>
      <vt:lpstr>Maddocks Questions</vt:lpstr>
      <vt:lpstr>The Standardized Assessment of Concussion</vt:lpstr>
      <vt:lpstr>Further Evaluation and Referral to Hospital</vt:lpstr>
      <vt:lpstr>The End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Concussion Assessment</dc:title>
  <dc:creator>Murray</dc:creator>
  <cp:lastModifiedBy>Murray</cp:lastModifiedBy>
  <cp:revision>15</cp:revision>
  <dcterms:created xsi:type="dcterms:W3CDTF">2012-12-10T04:21:54Z</dcterms:created>
  <dcterms:modified xsi:type="dcterms:W3CDTF">2012-12-10T13:00:18Z</dcterms:modified>
</cp:coreProperties>
</file>